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0" r:id="rId1"/>
  </p:sldMasterIdLst>
  <p:sldIdLst>
    <p:sldId id="256" r:id="rId2"/>
    <p:sldId id="257" r:id="rId3"/>
    <p:sldId id="277" r:id="rId4"/>
    <p:sldId id="258" r:id="rId5"/>
    <p:sldId id="259" r:id="rId6"/>
    <p:sldId id="260" r:id="rId7"/>
    <p:sldId id="261" r:id="rId8"/>
    <p:sldId id="262" r:id="rId9"/>
    <p:sldId id="263" r:id="rId10"/>
    <p:sldId id="264" r:id="rId11"/>
    <p:sldId id="265" r:id="rId12"/>
    <p:sldId id="266" r:id="rId13"/>
    <p:sldId id="267" r:id="rId14"/>
    <p:sldId id="268" r:id="rId15"/>
    <p:sldId id="276" r:id="rId16"/>
    <p:sldId id="270" r:id="rId17"/>
    <p:sldId id="271" r:id="rId18"/>
    <p:sldId id="272" r:id="rId19"/>
    <p:sldId id="273" r:id="rId20"/>
    <p:sldId id="274" r:id="rId21"/>
    <p:sldId id="275"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E0000"/>
    <a:srgbClr val="4E28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10" d="100"/>
          <a:sy n="110" d="100"/>
        </p:scale>
        <p:origin x="630" y="1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649D3A-1ABD-49E4-B340-7790836A5369}"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9A218B9D-3748-4D20-BA7D-5FF9132A422C}">
      <dgm:prSet custT="1"/>
      <dgm:spPr>
        <a:solidFill>
          <a:schemeClr val="accent2">
            <a:lumMod val="75000"/>
          </a:schemeClr>
        </a:solidFill>
      </dgm:spPr>
      <dgm:t>
        <a:bodyPr/>
        <a:lstStyle/>
        <a:p>
          <a:r>
            <a:rPr lang="en-US" sz="1900" b="1" dirty="0"/>
            <a:t>- </a:t>
          </a:r>
          <a:r>
            <a:rPr lang="en-US" sz="2000" b="1" dirty="0">
              <a:latin typeface="Aharoni" pitchFamily="2" charset="-79"/>
              <a:cs typeface="Aharoni" pitchFamily="2" charset="-79"/>
            </a:rPr>
            <a:t>Problem Area:</a:t>
          </a:r>
          <a:endParaRPr lang="en-US" sz="2000" dirty="0">
            <a:latin typeface="Aharoni" pitchFamily="2" charset="-79"/>
            <a:cs typeface="Aharoni" pitchFamily="2" charset="-79"/>
          </a:endParaRPr>
        </a:p>
      </dgm:t>
    </dgm:pt>
    <dgm:pt modelId="{4AFDF2CB-B7EC-4725-87CB-9DC6445E340D}" type="parTrans" cxnId="{A846F519-F3D8-4D52-AF6B-5FE42B5E1135}">
      <dgm:prSet/>
      <dgm:spPr/>
      <dgm:t>
        <a:bodyPr/>
        <a:lstStyle/>
        <a:p>
          <a:endParaRPr lang="en-US"/>
        </a:p>
      </dgm:t>
    </dgm:pt>
    <dgm:pt modelId="{D1CB5832-A249-4E32-A5A9-7D71550D0503}" type="sibTrans" cxnId="{A846F519-F3D8-4D52-AF6B-5FE42B5E1135}">
      <dgm:prSet/>
      <dgm:spPr/>
      <dgm:t>
        <a:bodyPr/>
        <a:lstStyle/>
        <a:p>
          <a:endParaRPr lang="en-US"/>
        </a:p>
      </dgm:t>
    </dgm:pt>
    <dgm:pt modelId="{F258E80D-BCCA-454C-9798-3B60A86EEB1C}">
      <dgm:prSet custT="1"/>
      <dgm:spPr>
        <a:solidFill>
          <a:schemeClr val="accent2">
            <a:lumMod val="75000"/>
          </a:schemeClr>
        </a:solidFill>
      </dgm:spPr>
      <dgm:t>
        <a:bodyPr/>
        <a:lstStyle/>
        <a:p>
          <a:r>
            <a:rPr lang="en-US" sz="2800" b="1" dirty="0">
              <a:latin typeface="Aparajita" pitchFamily="34" charset="0"/>
              <a:cs typeface="Aparajita" pitchFamily="34" charset="0"/>
            </a:rPr>
            <a:t>A segment of children and teenagers in range between 8-20 years where they're living in Aswan governorate.</a:t>
          </a:r>
        </a:p>
      </dgm:t>
    </dgm:pt>
    <dgm:pt modelId="{4684AD4A-E3D2-4680-BE12-B6703FEAA03C}" type="parTrans" cxnId="{9E849555-723A-4C7C-8E1E-5F79A13EBF78}">
      <dgm:prSet/>
      <dgm:spPr/>
      <dgm:t>
        <a:bodyPr/>
        <a:lstStyle/>
        <a:p>
          <a:endParaRPr lang="en-US"/>
        </a:p>
      </dgm:t>
    </dgm:pt>
    <dgm:pt modelId="{D64D660A-8B55-4D6A-A30F-D45DC670890C}" type="sibTrans" cxnId="{9E849555-723A-4C7C-8E1E-5F79A13EBF78}">
      <dgm:prSet/>
      <dgm:spPr/>
      <dgm:t>
        <a:bodyPr/>
        <a:lstStyle/>
        <a:p>
          <a:endParaRPr lang="en-US"/>
        </a:p>
      </dgm:t>
    </dgm:pt>
    <dgm:pt modelId="{966DA816-76E4-41ED-934E-4CDB86683B6C}">
      <dgm:prSet/>
      <dgm:spPr>
        <a:solidFill>
          <a:schemeClr val="accent1">
            <a:lumMod val="75000"/>
          </a:schemeClr>
        </a:solidFill>
      </dgm:spPr>
      <dgm:t>
        <a:bodyPr/>
        <a:lstStyle/>
        <a:p>
          <a:r>
            <a:rPr lang="en-US" sz="2600" b="1" dirty="0"/>
            <a:t>- </a:t>
          </a:r>
          <a:r>
            <a:rPr lang="en-US" sz="2600" b="1" dirty="0">
              <a:latin typeface="Aharoni" pitchFamily="2" charset="-79"/>
              <a:cs typeface="Aharoni" pitchFamily="2" charset="-79"/>
            </a:rPr>
            <a:t>Problem to solve:</a:t>
          </a:r>
          <a:endParaRPr lang="en-US" sz="2600" dirty="0">
            <a:latin typeface="Aharoni" pitchFamily="2" charset="-79"/>
            <a:cs typeface="Aharoni" pitchFamily="2" charset="-79"/>
          </a:endParaRPr>
        </a:p>
      </dgm:t>
    </dgm:pt>
    <dgm:pt modelId="{248D2B05-9C78-4413-83C0-65B97BFE74A7}" type="parTrans" cxnId="{94A49AFC-4514-4071-A1DC-7A5D700E2ED2}">
      <dgm:prSet/>
      <dgm:spPr/>
      <dgm:t>
        <a:bodyPr/>
        <a:lstStyle/>
        <a:p>
          <a:endParaRPr lang="en-US"/>
        </a:p>
      </dgm:t>
    </dgm:pt>
    <dgm:pt modelId="{895571E1-3843-4E90-9C2A-173065EE87BC}" type="sibTrans" cxnId="{94A49AFC-4514-4071-A1DC-7A5D700E2ED2}">
      <dgm:prSet/>
      <dgm:spPr/>
      <dgm:t>
        <a:bodyPr/>
        <a:lstStyle/>
        <a:p>
          <a:endParaRPr lang="en-US"/>
        </a:p>
      </dgm:t>
    </dgm:pt>
    <dgm:pt modelId="{066A38D9-9274-41E2-B883-2F7A14DA050C}">
      <dgm:prSet custT="1"/>
      <dgm:spPr>
        <a:solidFill>
          <a:schemeClr val="accent1">
            <a:lumMod val="75000"/>
          </a:schemeClr>
        </a:solidFill>
      </dgm:spPr>
      <dgm:t>
        <a:bodyPr/>
        <a:lstStyle/>
        <a:p>
          <a:r>
            <a:rPr lang="en-US" sz="2400" b="1" dirty="0">
              <a:latin typeface="Aparajita" pitchFamily="34" charset="0"/>
              <a:cs typeface="Aparajita" pitchFamily="34" charset="0"/>
            </a:rPr>
            <a:t>1.Many deaths in children are due to heart damage.</a:t>
          </a:r>
        </a:p>
      </dgm:t>
    </dgm:pt>
    <dgm:pt modelId="{BD99EF4C-2B89-4BDF-8CDE-38B18484BFD3}" type="parTrans" cxnId="{525596A8-505D-4C43-9D64-9C1FE09C7E21}">
      <dgm:prSet/>
      <dgm:spPr/>
      <dgm:t>
        <a:bodyPr/>
        <a:lstStyle/>
        <a:p>
          <a:endParaRPr lang="en-US"/>
        </a:p>
      </dgm:t>
    </dgm:pt>
    <dgm:pt modelId="{300E5F5F-3093-4FF1-BF3A-4123882A4C89}" type="sibTrans" cxnId="{525596A8-505D-4C43-9D64-9C1FE09C7E21}">
      <dgm:prSet/>
      <dgm:spPr/>
      <dgm:t>
        <a:bodyPr/>
        <a:lstStyle/>
        <a:p>
          <a:endParaRPr lang="en-US"/>
        </a:p>
      </dgm:t>
    </dgm:pt>
    <dgm:pt modelId="{7EEC67E6-FCC3-4046-9D08-2F1B7EDFE566}">
      <dgm:prSet custT="1"/>
      <dgm:spPr>
        <a:solidFill>
          <a:schemeClr val="accent1">
            <a:lumMod val="75000"/>
          </a:schemeClr>
        </a:solidFill>
      </dgm:spPr>
      <dgm:t>
        <a:bodyPr/>
        <a:lstStyle/>
        <a:p>
          <a:r>
            <a:rPr lang="en-US" sz="2400" b="1" dirty="0">
              <a:latin typeface="Aparajita" pitchFamily="34" charset="0"/>
              <a:cs typeface="Aparajita" pitchFamily="34" charset="0"/>
            </a:rPr>
            <a:t>2.Children feel different just because they don't have heart disease.</a:t>
          </a:r>
        </a:p>
      </dgm:t>
    </dgm:pt>
    <dgm:pt modelId="{EA2D989A-9EFB-4226-BC35-CF02CFD6E0AE}" type="parTrans" cxnId="{A0C0AAAA-5CCB-415B-B57D-AC17EADFA30D}">
      <dgm:prSet/>
      <dgm:spPr/>
      <dgm:t>
        <a:bodyPr/>
        <a:lstStyle/>
        <a:p>
          <a:endParaRPr lang="en-US"/>
        </a:p>
      </dgm:t>
    </dgm:pt>
    <dgm:pt modelId="{CB2F1495-5013-44F3-907A-BCBC9B40B5EA}" type="sibTrans" cxnId="{A0C0AAAA-5CCB-415B-B57D-AC17EADFA30D}">
      <dgm:prSet/>
      <dgm:spPr/>
      <dgm:t>
        <a:bodyPr/>
        <a:lstStyle/>
        <a:p>
          <a:endParaRPr lang="en-US"/>
        </a:p>
      </dgm:t>
    </dgm:pt>
    <dgm:pt modelId="{55B4AD0C-D72C-42DF-9A21-A8B2EC9E73BF}">
      <dgm:prSet custT="1"/>
      <dgm:spPr>
        <a:solidFill>
          <a:schemeClr val="accent1">
            <a:lumMod val="75000"/>
          </a:schemeClr>
        </a:solidFill>
      </dgm:spPr>
      <dgm:t>
        <a:bodyPr/>
        <a:lstStyle/>
        <a:p>
          <a:r>
            <a:rPr lang="en-US" sz="2400" b="1" dirty="0">
              <a:latin typeface="Aparajita" pitchFamily="34" charset="0"/>
              <a:cs typeface="Aparajita" pitchFamily="34" charset="0"/>
            </a:rPr>
            <a:t>3.Children being capable of doing activities as others do.</a:t>
          </a:r>
        </a:p>
      </dgm:t>
    </dgm:pt>
    <dgm:pt modelId="{28FF0FE6-F5D7-4208-A29C-52A9A2E665AF}" type="parTrans" cxnId="{D0CEFD92-2CCC-475F-A199-C581F1F00375}">
      <dgm:prSet/>
      <dgm:spPr/>
      <dgm:t>
        <a:bodyPr/>
        <a:lstStyle/>
        <a:p>
          <a:endParaRPr lang="en-US"/>
        </a:p>
      </dgm:t>
    </dgm:pt>
    <dgm:pt modelId="{6AB754E7-BB63-4C59-B065-A3385BFCC97B}" type="sibTrans" cxnId="{D0CEFD92-2CCC-475F-A199-C581F1F00375}">
      <dgm:prSet/>
      <dgm:spPr/>
      <dgm:t>
        <a:bodyPr/>
        <a:lstStyle/>
        <a:p>
          <a:endParaRPr lang="en-US"/>
        </a:p>
      </dgm:t>
    </dgm:pt>
    <dgm:pt modelId="{4235F2EC-D998-4334-A618-37BC1917A21C}">
      <dgm:prSet custT="1"/>
      <dgm:spPr>
        <a:solidFill>
          <a:schemeClr val="accent1">
            <a:lumMod val="75000"/>
          </a:schemeClr>
        </a:solidFill>
      </dgm:spPr>
      <dgm:t>
        <a:bodyPr/>
        <a:lstStyle/>
        <a:p>
          <a:r>
            <a:rPr lang="en-US" sz="2400" b="1" dirty="0">
              <a:latin typeface="Aparajita" pitchFamily="34" charset="0"/>
              <a:cs typeface="Aparajita" pitchFamily="34" charset="0"/>
            </a:rPr>
            <a:t>4.About one in every 100 children has a heart problem.</a:t>
          </a:r>
        </a:p>
      </dgm:t>
    </dgm:pt>
    <dgm:pt modelId="{C862B91F-D7F7-4AAC-8353-76970BEB00B3}" type="parTrans" cxnId="{B5E320D6-A59C-418B-8AE5-EC8F90170CD7}">
      <dgm:prSet/>
      <dgm:spPr/>
      <dgm:t>
        <a:bodyPr/>
        <a:lstStyle/>
        <a:p>
          <a:endParaRPr lang="en-US"/>
        </a:p>
      </dgm:t>
    </dgm:pt>
    <dgm:pt modelId="{82C6B414-2BB8-4BE3-8A16-61CE79A8EF0D}" type="sibTrans" cxnId="{B5E320D6-A59C-418B-8AE5-EC8F90170CD7}">
      <dgm:prSet/>
      <dgm:spPr/>
      <dgm:t>
        <a:bodyPr/>
        <a:lstStyle/>
        <a:p>
          <a:endParaRPr lang="en-US"/>
        </a:p>
      </dgm:t>
    </dgm:pt>
    <dgm:pt modelId="{65D770E2-F9D0-4D71-A95F-6DBA44C9BAB0}">
      <dgm:prSet custT="1"/>
      <dgm:spPr>
        <a:solidFill>
          <a:schemeClr val="accent1">
            <a:lumMod val="75000"/>
          </a:schemeClr>
        </a:solidFill>
      </dgm:spPr>
      <dgm:t>
        <a:bodyPr/>
        <a:lstStyle/>
        <a:p>
          <a:r>
            <a:rPr lang="en-US" sz="2400" b="1" dirty="0">
              <a:latin typeface="Aparajita" pitchFamily="34" charset="0"/>
              <a:cs typeface="Aparajita" pitchFamily="34" charset="0"/>
            </a:rPr>
            <a:t>5.Irregular Heartbeat in heart disease.</a:t>
          </a:r>
        </a:p>
      </dgm:t>
    </dgm:pt>
    <dgm:pt modelId="{CC639CAC-C0D4-4143-8C32-5609DA4D3F7B}" type="parTrans" cxnId="{53AFEC38-C403-4C51-9B98-0FC27C339D4B}">
      <dgm:prSet/>
      <dgm:spPr/>
      <dgm:t>
        <a:bodyPr/>
        <a:lstStyle/>
        <a:p>
          <a:endParaRPr lang="en-US"/>
        </a:p>
      </dgm:t>
    </dgm:pt>
    <dgm:pt modelId="{94B46FA8-4199-4480-832A-200953FF1C1F}" type="sibTrans" cxnId="{53AFEC38-C403-4C51-9B98-0FC27C339D4B}">
      <dgm:prSet/>
      <dgm:spPr/>
      <dgm:t>
        <a:bodyPr/>
        <a:lstStyle/>
        <a:p>
          <a:endParaRPr lang="en-US"/>
        </a:p>
      </dgm:t>
    </dgm:pt>
    <dgm:pt modelId="{5F643FB1-FAAC-498B-8A75-E8F538D352BA}" type="pres">
      <dgm:prSet presAssocID="{5F649D3A-1ABD-49E4-B340-7790836A5369}" presName="diagram" presStyleCnt="0">
        <dgm:presLayoutVars>
          <dgm:dir/>
          <dgm:resizeHandles val="exact"/>
        </dgm:presLayoutVars>
      </dgm:prSet>
      <dgm:spPr/>
    </dgm:pt>
    <dgm:pt modelId="{10F7CD52-5039-43A0-AA1D-531C43B19B4F}" type="pres">
      <dgm:prSet presAssocID="{9A218B9D-3748-4D20-BA7D-5FF9132A422C}" presName="node" presStyleLbl="node1" presStyleIdx="0" presStyleCnt="2" custScaleY="141665">
        <dgm:presLayoutVars>
          <dgm:bulletEnabled val="1"/>
        </dgm:presLayoutVars>
      </dgm:prSet>
      <dgm:spPr/>
    </dgm:pt>
    <dgm:pt modelId="{E0F41E19-61A0-4C84-9518-A9869C0E0920}" type="pres">
      <dgm:prSet presAssocID="{D1CB5832-A249-4E32-A5A9-7D71550D0503}" presName="sibTrans" presStyleCnt="0"/>
      <dgm:spPr/>
    </dgm:pt>
    <dgm:pt modelId="{0F4334FD-504D-4329-BD94-E2B2610D9E6A}" type="pres">
      <dgm:prSet presAssocID="{966DA816-76E4-41ED-934E-4CDB86683B6C}" presName="node" presStyleLbl="node1" presStyleIdx="1" presStyleCnt="2" custScaleY="142637" custLinFactNeighborX="583" custLinFactNeighborY="-1459">
        <dgm:presLayoutVars>
          <dgm:bulletEnabled val="1"/>
        </dgm:presLayoutVars>
      </dgm:prSet>
      <dgm:spPr/>
    </dgm:pt>
  </dgm:ptLst>
  <dgm:cxnLst>
    <dgm:cxn modelId="{A846F519-F3D8-4D52-AF6B-5FE42B5E1135}" srcId="{5F649D3A-1ABD-49E4-B340-7790836A5369}" destId="{9A218B9D-3748-4D20-BA7D-5FF9132A422C}" srcOrd="0" destOrd="0" parTransId="{4AFDF2CB-B7EC-4725-87CB-9DC6445E340D}" sibTransId="{D1CB5832-A249-4E32-A5A9-7D71550D0503}"/>
    <dgm:cxn modelId="{53AFEC38-C403-4C51-9B98-0FC27C339D4B}" srcId="{966DA816-76E4-41ED-934E-4CDB86683B6C}" destId="{65D770E2-F9D0-4D71-A95F-6DBA44C9BAB0}" srcOrd="4" destOrd="0" parTransId="{CC639CAC-C0D4-4143-8C32-5609DA4D3F7B}" sibTransId="{94B46FA8-4199-4480-832A-200953FF1C1F}"/>
    <dgm:cxn modelId="{7A210D3E-1ADE-4984-AB83-6178132CCDCD}" type="presOf" srcId="{7EEC67E6-FCC3-4046-9D08-2F1B7EDFE566}" destId="{0F4334FD-504D-4329-BD94-E2B2610D9E6A}" srcOrd="0" destOrd="2" presId="urn:microsoft.com/office/officeart/2005/8/layout/default"/>
    <dgm:cxn modelId="{730F695E-698E-4C55-BB87-211D5A5254F5}" type="presOf" srcId="{65D770E2-F9D0-4D71-A95F-6DBA44C9BAB0}" destId="{0F4334FD-504D-4329-BD94-E2B2610D9E6A}" srcOrd="0" destOrd="5" presId="urn:microsoft.com/office/officeart/2005/8/layout/default"/>
    <dgm:cxn modelId="{9898A96D-E766-419A-AC24-CF9C3DF7649B}" type="presOf" srcId="{9A218B9D-3748-4D20-BA7D-5FF9132A422C}" destId="{10F7CD52-5039-43A0-AA1D-531C43B19B4F}" srcOrd="0" destOrd="0" presId="urn:microsoft.com/office/officeart/2005/8/layout/default"/>
    <dgm:cxn modelId="{9E849555-723A-4C7C-8E1E-5F79A13EBF78}" srcId="{9A218B9D-3748-4D20-BA7D-5FF9132A422C}" destId="{F258E80D-BCCA-454C-9798-3B60A86EEB1C}" srcOrd="0" destOrd="0" parTransId="{4684AD4A-E3D2-4680-BE12-B6703FEAA03C}" sibTransId="{D64D660A-8B55-4D6A-A30F-D45DC670890C}"/>
    <dgm:cxn modelId="{59AA187D-7132-45E9-973B-B36F3AA84607}" type="presOf" srcId="{966DA816-76E4-41ED-934E-4CDB86683B6C}" destId="{0F4334FD-504D-4329-BD94-E2B2610D9E6A}" srcOrd="0" destOrd="0" presId="urn:microsoft.com/office/officeart/2005/8/layout/default"/>
    <dgm:cxn modelId="{D0CEFD92-2CCC-475F-A199-C581F1F00375}" srcId="{966DA816-76E4-41ED-934E-4CDB86683B6C}" destId="{55B4AD0C-D72C-42DF-9A21-A8B2EC9E73BF}" srcOrd="2" destOrd="0" parTransId="{28FF0FE6-F5D7-4208-A29C-52A9A2E665AF}" sibTransId="{6AB754E7-BB63-4C59-B065-A3385BFCC97B}"/>
    <dgm:cxn modelId="{C5DF9A95-2DEE-4F4B-A9EA-096C06E3925A}" type="presOf" srcId="{55B4AD0C-D72C-42DF-9A21-A8B2EC9E73BF}" destId="{0F4334FD-504D-4329-BD94-E2B2610D9E6A}" srcOrd="0" destOrd="3" presId="urn:microsoft.com/office/officeart/2005/8/layout/default"/>
    <dgm:cxn modelId="{643D809B-3081-4B20-B475-6CD876D5FE97}" type="presOf" srcId="{066A38D9-9274-41E2-B883-2F7A14DA050C}" destId="{0F4334FD-504D-4329-BD94-E2B2610D9E6A}" srcOrd="0" destOrd="1" presId="urn:microsoft.com/office/officeart/2005/8/layout/default"/>
    <dgm:cxn modelId="{525596A8-505D-4C43-9D64-9C1FE09C7E21}" srcId="{966DA816-76E4-41ED-934E-4CDB86683B6C}" destId="{066A38D9-9274-41E2-B883-2F7A14DA050C}" srcOrd="0" destOrd="0" parTransId="{BD99EF4C-2B89-4BDF-8CDE-38B18484BFD3}" sibTransId="{300E5F5F-3093-4FF1-BF3A-4123882A4C89}"/>
    <dgm:cxn modelId="{A0C0AAAA-5CCB-415B-B57D-AC17EADFA30D}" srcId="{966DA816-76E4-41ED-934E-4CDB86683B6C}" destId="{7EEC67E6-FCC3-4046-9D08-2F1B7EDFE566}" srcOrd="1" destOrd="0" parTransId="{EA2D989A-9EFB-4226-BC35-CF02CFD6E0AE}" sibTransId="{CB2F1495-5013-44F3-907A-BCBC9B40B5EA}"/>
    <dgm:cxn modelId="{D0C2C0AB-731B-49D5-8CCC-950FA1EC6E0C}" type="presOf" srcId="{F258E80D-BCCA-454C-9798-3B60A86EEB1C}" destId="{10F7CD52-5039-43A0-AA1D-531C43B19B4F}" srcOrd="0" destOrd="1" presId="urn:microsoft.com/office/officeart/2005/8/layout/default"/>
    <dgm:cxn modelId="{C934F7CB-54B2-4ABD-BFB8-34EC991D2D69}" type="presOf" srcId="{4235F2EC-D998-4334-A618-37BC1917A21C}" destId="{0F4334FD-504D-4329-BD94-E2B2610D9E6A}" srcOrd="0" destOrd="4" presId="urn:microsoft.com/office/officeart/2005/8/layout/default"/>
    <dgm:cxn modelId="{B5E320D6-A59C-418B-8AE5-EC8F90170CD7}" srcId="{966DA816-76E4-41ED-934E-4CDB86683B6C}" destId="{4235F2EC-D998-4334-A618-37BC1917A21C}" srcOrd="3" destOrd="0" parTransId="{C862B91F-D7F7-4AAC-8353-76970BEB00B3}" sibTransId="{82C6B414-2BB8-4BE3-8A16-61CE79A8EF0D}"/>
    <dgm:cxn modelId="{7A726FE5-689A-46E9-918A-5B8B8DD3C80B}" type="presOf" srcId="{5F649D3A-1ABD-49E4-B340-7790836A5369}" destId="{5F643FB1-FAAC-498B-8A75-E8F538D352BA}" srcOrd="0" destOrd="0" presId="urn:microsoft.com/office/officeart/2005/8/layout/default"/>
    <dgm:cxn modelId="{94A49AFC-4514-4071-A1DC-7A5D700E2ED2}" srcId="{5F649D3A-1ABD-49E4-B340-7790836A5369}" destId="{966DA816-76E4-41ED-934E-4CDB86683B6C}" srcOrd="1" destOrd="0" parTransId="{248D2B05-9C78-4413-83C0-65B97BFE74A7}" sibTransId="{895571E1-3843-4E90-9C2A-173065EE87BC}"/>
    <dgm:cxn modelId="{EFC73B23-AF50-46D4-9DDA-3491BBCD113B}" type="presParOf" srcId="{5F643FB1-FAAC-498B-8A75-E8F538D352BA}" destId="{10F7CD52-5039-43A0-AA1D-531C43B19B4F}" srcOrd="0" destOrd="0" presId="urn:microsoft.com/office/officeart/2005/8/layout/default"/>
    <dgm:cxn modelId="{78C335B8-D3D6-477D-8BBA-0ED4BD88B2F2}" type="presParOf" srcId="{5F643FB1-FAAC-498B-8A75-E8F538D352BA}" destId="{E0F41E19-61A0-4C84-9518-A9869C0E0920}" srcOrd="1" destOrd="0" presId="urn:microsoft.com/office/officeart/2005/8/layout/default"/>
    <dgm:cxn modelId="{68915C82-7563-4EB6-815D-DB5A70E9F483}" type="presParOf" srcId="{5F643FB1-FAAC-498B-8A75-E8F538D352BA}" destId="{0F4334FD-504D-4329-BD94-E2B2610D9E6A}"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7ED181-C4B4-4996-B455-D0091E700DF3}" type="doc">
      <dgm:prSet loTypeId="urn:microsoft.com/office/officeart/2005/8/layout/vList2" loCatId="list" qsTypeId="urn:microsoft.com/office/officeart/2005/8/quickstyle/simple2" qsCatId="simple" csTypeId="urn:microsoft.com/office/officeart/2005/8/colors/colorful1" csCatId="colorful" phldr="1"/>
      <dgm:spPr/>
      <dgm:t>
        <a:bodyPr/>
        <a:lstStyle/>
        <a:p>
          <a:endParaRPr lang="en-US"/>
        </a:p>
      </dgm:t>
    </dgm:pt>
    <dgm:pt modelId="{B04DF943-12D0-4298-8601-FAC9F417735D}">
      <dgm:prSet/>
      <dgm:spPr>
        <a:solidFill>
          <a:srgbClr val="9E0000"/>
        </a:solidFill>
      </dgm:spPr>
      <dgm:t>
        <a:bodyPr/>
        <a:lstStyle/>
        <a:p>
          <a:r>
            <a:rPr lang="en-US" b="1" dirty="0">
              <a:latin typeface="Arial Black" pitchFamily="34" charset="0"/>
            </a:rPr>
            <a:t>Unique value proposition:</a:t>
          </a:r>
          <a:endParaRPr lang="en-US" dirty="0">
            <a:latin typeface="Arial Black" pitchFamily="34" charset="0"/>
          </a:endParaRPr>
        </a:p>
      </dgm:t>
    </dgm:pt>
    <dgm:pt modelId="{FE15D995-D1EE-444C-B80A-72B61BD5C7CD}" type="parTrans" cxnId="{2CB53E58-1064-4046-890D-9294FCE97B67}">
      <dgm:prSet/>
      <dgm:spPr/>
      <dgm:t>
        <a:bodyPr/>
        <a:lstStyle/>
        <a:p>
          <a:endParaRPr lang="en-US"/>
        </a:p>
      </dgm:t>
    </dgm:pt>
    <dgm:pt modelId="{95D7CAFC-F0D4-4E53-842B-10820C94EA26}" type="sibTrans" cxnId="{2CB53E58-1064-4046-890D-9294FCE97B67}">
      <dgm:prSet/>
      <dgm:spPr/>
      <dgm:t>
        <a:bodyPr/>
        <a:lstStyle/>
        <a:p>
          <a:endParaRPr lang="en-US"/>
        </a:p>
      </dgm:t>
    </dgm:pt>
    <dgm:pt modelId="{FE20A0BA-5E9F-4F0B-885E-ADAA0C2A6AE2}">
      <dgm:prSet/>
      <dgm:spPr/>
      <dgm:t>
        <a:bodyPr/>
        <a:lstStyle/>
        <a:p>
          <a:r>
            <a:rPr lang="en-US" b="1" dirty="0">
              <a:solidFill>
                <a:schemeClr val="tx2">
                  <a:lumMod val="50000"/>
                </a:schemeClr>
              </a:solidFill>
            </a:rPr>
            <a:t>-  The project can help many children to save their lives </a:t>
          </a:r>
        </a:p>
      </dgm:t>
    </dgm:pt>
    <dgm:pt modelId="{8EE64A0F-7B8D-4A58-B365-62B666E57BDB}" type="parTrans" cxnId="{310C547F-2376-47BE-80ED-E3CEDC9191F8}">
      <dgm:prSet/>
      <dgm:spPr/>
      <dgm:t>
        <a:bodyPr/>
        <a:lstStyle/>
        <a:p>
          <a:endParaRPr lang="en-US"/>
        </a:p>
      </dgm:t>
    </dgm:pt>
    <dgm:pt modelId="{D1FFCBFB-D540-4C3E-AC98-A03A0E2D36A6}" type="sibTrans" cxnId="{310C547F-2376-47BE-80ED-E3CEDC9191F8}">
      <dgm:prSet/>
      <dgm:spPr/>
      <dgm:t>
        <a:bodyPr/>
        <a:lstStyle/>
        <a:p>
          <a:endParaRPr lang="en-US"/>
        </a:p>
      </dgm:t>
    </dgm:pt>
    <dgm:pt modelId="{18CED387-C3BA-4CC1-AFDC-1919C0244FAB}">
      <dgm:prSet/>
      <dgm:spPr/>
      <dgm:t>
        <a:bodyPr/>
        <a:lstStyle/>
        <a:p>
          <a:r>
            <a:rPr lang="en-US" b="1" dirty="0">
              <a:solidFill>
                <a:schemeClr val="tx2">
                  <a:lumMod val="50000"/>
                </a:schemeClr>
              </a:solidFill>
            </a:rPr>
            <a:t>-  lead a normal life.</a:t>
          </a:r>
        </a:p>
      </dgm:t>
    </dgm:pt>
    <dgm:pt modelId="{86C8E17A-8032-4C47-8802-76579F5D301B}" type="parTrans" cxnId="{9627AA98-6E9C-4B89-9ACB-518040025B4E}">
      <dgm:prSet/>
      <dgm:spPr/>
      <dgm:t>
        <a:bodyPr/>
        <a:lstStyle/>
        <a:p>
          <a:endParaRPr lang="en-US"/>
        </a:p>
      </dgm:t>
    </dgm:pt>
    <dgm:pt modelId="{E75694C1-31CB-4C8A-A30F-B3DD8FC3DF89}" type="sibTrans" cxnId="{9627AA98-6E9C-4B89-9ACB-518040025B4E}">
      <dgm:prSet/>
      <dgm:spPr/>
      <dgm:t>
        <a:bodyPr/>
        <a:lstStyle/>
        <a:p>
          <a:endParaRPr lang="en-US"/>
        </a:p>
      </dgm:t>
    </dgm:pt>
    <dgm:pt modelId="{39D3F3BD-35A1-4AFD-B7EA-612929FEF3CD}">
      <dgm:prSet/>
      <dgm:spPr/>
      <dgm:t>
        <a:bodyPr/>
        <a:lstStyle/>
        <a:p>
          <a:r>
            <a:rPr lang="en-US" b="1" dirty="0">
              <a:solidFill>
                <a:schemeClr val="tx2">
                  <a:lumMod val="50000"/>
                </a:schemeClr>
              </a:solidFill>
            </a:rPr>
            <a:t>- Children playing sports.</a:t>
          </a:r>
        </a:p>
      </dgm:t>
    </dgm:pt>
    <dgm:pt modelId="{2BBEE764-EC55-44C4-9443-8A4377C4EE3B}" type="parTrans" cxnId="{3B38DBFE-D9F5-4FCE-9085-81C5F198EA88}">
      <dgm:prSet/>
      <dgm:spPr/>
      <dgm:t>
        <a:bodyPr/>
        <a:lstStyle/>
        <a:p>
          <a:endParaRPr lang="en-US"/>
        </a:p>
      </dgm:t>
    </dgm:pt>
    <dgm:pt modelId="{DB79B3DE-B8A4-4393-8F7C-87C00692F974}" type="sibTrans" cxnId="{3B38DBFE-D9F5-4FCE-9085-81C5F198EA88}">
      <dgm:prSet/>
      <dgm:spPr/>
      <dgm:t>
        <a:bodyPr/>
        <a:lstStyle/>
        <a:p>
          <a:endParaRPr lang="en-US"/>
        </a:p>
      </dgm:t>
    </dgm:pt>
    <dgm:pt modelId="{43F75B20-7266-40E3-B8F3-2FBC87716EC0}">
      <dgm:prSet/>
      <dgm:spPr/>
      <dgm:t>
        <a:bodyPr/>
        <a:lstStyle/>
        <a:p>
          <a:r>
            <a:rPr lang="en-US" b="1" dirty="0">
              <a:solidFill>
                <a:schemeClr val="tx2">
                  <a:lumMod val="50000"/>
                </a:schemeClr>
              </a:solidFill>
            </a:rPr>
            <a:t>-  Not feeling different just because they're heart patients</a:t>
          </a:r>
        </a:p>
      </dgm:t>
    </dgm:pt>
    <dgm:pt modelId="{202F96FC-7BE7-4D5E-887A-B64B93961A6F}" type="parTrans" cxnId="{F2CD7545-7AFE-4A11-A368-E1968F7CC994}">
      <dgm:prSet/>
      <dgm:spPr/>
      <dgm:t>
        <a:bodyPr/>
        <a:lstStyle/>
        <a:p>
          <a:endParaRPr lang="en-US"/>
        </a:p>
      </dgm:t>
    </dgm:pt>
    <dgm:pt modelId="{CB4A7F3B-1F5A-47AE-B771-B11C3D3CCA44}" type="sibTrans" cxnId="{F2CD7545-7AFE-4A11-A368-E1968F7CC994}">
      <dgm:prSet/>
      <dgm:spPr/>
      <dgm:t>
        <a:bodyPr/>
        <a:lstStyle/>
        <a:p>
          <a:endParaRPr lang="en-US"/>
        </a:p>
      </dgm:t>
    </dgm:pt>
    <dgm:pt modelId="{D5808D95-325C-4B9D-90FC-7663ADF20D54}">
      <dgm:prSet/>
      <dgm:spPr/>
      <dgm:t>
        <a:bodyPr/>
        <a:lstStyle/>
        <a:p>
          <a:endParaRPr lang="en-US" b="1" dirty="0">
            <a:solidFill>
              <a:schemeClr val="tx2">
                <a:lumMod val="50000"/>
              </a:schemeClr>
            </a:solidFill>
          </a:endParaRPr>
        </a:p>
      </dgm:t>
    </dgm:pt>
    <dgm:pt modelId="{AE495548-ACED-4C9C-ACEF-8E7CF5754226}" type="parTrans" cxnId="{8BD1F049-5997-42A3-A626-3BE6FE763584}">
      <dgm:prSet/>
      <dgm:spPr/>
      <dgm:t>
        <a:bodyPr/>
        <a:lstStyle/>
        <a:p>
          <a:pPr rtl="1"/>
          <a:endParaRPr lang="ar-EG"/>
        </a:p>
      </dgm:t>
    </dgm:pt>
    <dgm:pt modelId="{5CC390DC-8620-486A-A368-48D105B43DF9}" type="sibTrans" cxnId="{8BD1F049-5997-42A3-A626-3BE6FE763584}">
      <dgm:prSet/>
      <dgm:spPr/>
      <dgm:t>
        <a:bodyPr/>
        <a:lstStyle/>
        <a:p>
          <a:pPr rtl="1"/>
          <a:endParaRPr lang="ar-EG"/>
        </a:p>
      </dgm:t>
    </dgm:pt>
    <dgm:pt modelId="{D6638B24-C286-4966-8B75-9915BE701D80}" type="pres">
      <dgm:prSet presAssocID="{BC7ED181-C4B4-4996-B455-D0091E700DF3}" presName="linear" presStyleCnt="0">
        <dgm:presLayoutVars>
          <dgm:animLvl val="lvl"/>
          <dgm:resizeHandles val="exact"/>
        </dgm:presLayoutVars>
      </dgm:prSet>
      <dgm:spPr/>
    </dgm:pt>
    <dgm:pt modelId="{3DDD628A-370D-4D30-AE58-6372577D8A93}" type="pres">
      <dgm:prSet presAssocID="{B04DF943-12D0-4298-8601-FAC9F417735D}" presName="parentText" presStyleLbl="node1" presStyleIdx="0" presStyleCnt="1">
        <dgm:presLayoutVars>
          <dgm:chMax val="0"/>
          <dgm:bulletEnabled val="1"/>
        </dgm:presLayoutVars>
      </dgm:prSet>
      <dgm:spPr/>
    </dgm:pt>
    <dgm:pt modelId="{3AF1D1D6-DB8C-460D-83E6-6D7777FC1C8A}" type="pres">
      <dgm:prSet presAssocID="{B04DF943-12D0-4298-8601-FAC9F417735D}" presName="childText" presStyleLbl="revTx" presStyleIdx="0" presStyleCnt="1">
        <dgm:presLayoutVars>
          <dgm:bulletEnabled val="1"/>
        </dgm:presLayoutVars>
      </dgm:prSet>
      <dgm:spPr/>
    </dgm:pt>
  </dgm:ptLst>
  <dgm:cxnLst>
    <dgm:cxn modelId="{E0C46F0E-5627-4096-AD48-AAA365290B43}" type="presOf" srcId="{D5808D95-325C-4B9D-90FC-7663ADF20D54}" destId="{3AF1D1D6-DB8C-460D-83E6-6D7777FC1C8A}" srcOrd="0" destOrd="0" presId="urn:microsoft.com/office/officeart/2005/8/layout/vList2"/>
    <dgm:cxn modelId="{B9497618-0D0B-4138-B694-1840B279854C}" type="presOf" srcId="{18CED387-C3BA-4CC1-AFDC-1919C0244FAB}" destId="{3AF1D1D6-DB8C-460D-83E6-6D7777FC1C8A}" srcOrd="0" destOrd="2" presId="urn:microsoft.com/office/officeart/2005/8/layout/vList2"/>
    <dgm:cxn modelId="{5A481C34-19B9-4277-9136-8B3C6A4E2C97}" type="presOf" srcId="{43F75B20-7266-40E3-B8F3-2FBC87716EC0}" destId="{3AF1D1D6-DB8C-460D-83E6-6D7777FC1C8A}" srcOrd="0" destOrd="4" presId="urn:microsoft.com/office/officeart/2005/8/layout/vList2"/>
    <dgm:cxn modelId="{F2CD7545-7AFE-4A11-A368-E1968F7CC994}" srcId="{B04DF943-12D0-4298-8601-FAC9F417735D}" destId="{43F75B20-7266-40E3-B8F3-2FBC87716EC0}" srcOrd="4" destOrd="0" parTransId="{202F96FC-7BE7-4D5E-887A-B64B93961A6F}" sibTransId="{CB4A7F3B-1F5A-47AE-B771-B11C3D3CCA44}"/>
    <dgm:cxn modelId="{8BD1F049-5997-42A3-A626-3BE6FE763584}" srcId="{B04DF943-12D0-4298-8601-FAC9F417735D}" destId="{D5808D95-325C-4B9D-90FC-7663ADF20D54}" srcOrd="0" destOrd="0" parTransId="{AE495548-ACED-4C9C-ACEF-8E7CF5754226}" sibTransId="{5CC390DC-8620-486A-A368-48D105B43DF9}"/>
    <dgm:cxn modelId="{02BC2A4F-6478-439A-A1F7-DFF86D9B065B}" type="presOf" srcId="{B04DF943-12D0-4298-8601-FAC9F417735D}" destId="{3DDD628A-370D-4D30-AE58-6372577D8A93}" srcOrd="0" destOrd="0" presId="urn:microsoft.com/office/officeart/2005/8/layout/vList2"/>
    <dgm:cxn modelId="{2CB53E58-1064-4046-890D-9294FCE97B67}" srcId="{BC7ED181-C4B4-4996-B455-D0091E700DF3}" destId="{B04DF943-12D0-4298-8601-FAC9F417735D}" srcOrd="0" destOrd="0" parTransId="{FE15D995-D1EE-444C-B80A-72B61BD5C7CD}" sibTransId="{95D7CAFC-F0D4-4E53-842B-10820C94EA26}"/>
    <dgm:cxn modelId="{310C547F-2376-47BE-80ED-E3CEDC9191F8}" srcId="{B04DF943-12D0-4298-8601-FAC9F417735D}" destId="{FE20A0BA-5E9F-4F0B-885E-ADAA0C2A6AE2}" srcOrd="1" destOrd="0" parTransId="{8EE64A0F-7B8D-4A58-B365-62B666E57BDB}" sibTransId="{D1FFCBFB-D540-4C3E-AC98-A03A0E2D36A6}"/>
    <dgm:cxn modelId="{9627AA98-6E9C-4B89-9ACB-518040025B4E}" srcId="{B04DF943-12D0-4298-8601-FAC9F417735D}" destId="{18CED387-C3BA-4CC1-AFDC-1919C0244FAB}" srcOrd="2" destOrd="0" parTransId="{86C8E17A-8032-4C47-8802-76579F5D301B}" sibTransId="{E75694C1-31CB-4C8A-A30F-B3DD8FC3DF89}"/>
    <dgm:cxn modelId="{6AF6E0B0-FE76-4C40-ADFF-A8A1A0C2AD9B}" type="presOf" srcId="{FE20A0BA-5E9F-4F0B-885E-ADAA0C2A6AE2}" destId="{3AF1D1D6-DB8C-460D-83E6-6D7777FC1C8A}" srcOrd="0" destOrd="1" presId="urn:microsoft.com/office/officeart/2005/8/layout/vList2"/>
    <dgm:cxn modelId="{9581AABE-5B2D-4FC5-93D9-6E3B8AF5334C}" type="presOf" srcId="{39D3F3BD-35A1-4AFD-B7EA-612929FEF3CD}" destId="{3AF1D1D6-DB8C-460D-83E6-6D7777FC1C8A}" srcOrd="0" destOrd="3" presId="urn:microsoft.com/office/officeart/2005/8/layout/vList2"/>
    <dgm:cxn modelId="{B1FB11DC-4B8A-4339-A878-E3A13B405390}" type="presOf" srcId="{BC7ED181-C4B4-4996-B455-D0091E700DF3}" destId="{D6638B24-C286-4966-8B75-9915BE701D80}" srcOrd="0" destOrd="0" presId="urn:microsoft.com/office/officeart/2005/8/layout/vList2"/>
    <dgm:cxn modelId="{3B38DBFE-D9F5-4FCE-9085-81C5F198EA88}" srcId="{B04DF943-12D0-4298-8601-FAC9F417735D}" destId="{39D3F3BD-35A1-4AFD-B7EA-612929FEF3CD}" srcOrd="3" destOrd="0" parTransId="{2BBEE764-EC55-44C4-9443-8A4377C4EE3B}" sibTransId="{DB79B3DE-B8A4-4393-8F7C-87C00692F974}"/>
    <dgm:cxn modelId="{E1AA4B7D-4AAB-4E3D-921C-BA198C77359F}" type="presParOf" srcId="{D6638B24-C286-4966-8B75-9915BE701D80}" destId="{3DDD628A-370D-4D30-AE58-6372577D8A93}" srcOrd="0" destOrd="0" presId="urn:microsoft.com/office/officeart/2005/8/layout/vList2"/>
    <dgm:cxn modelId="{EB1DBD38-7C19-4876-B096-143454CD72FE}" type="presParOf" srcId="{D6638B24-C286-4966-8B75-9915BE701D80}" destId="{3AF1D1D6-DB8C-460D-83E6-6D7777FC1C8A}"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F7CD52-5039-43A0-AA1D-531C43B19B4F}">
      <dsp:nvSpPr>
        <dsp:cNvPr id="0" name=""/>
        <dsp:cNvSpPr/>
      </dsp:nvSpPr>
      <dsp:spPr>
        <a:xfrm>
          <a:off x="1339" y="42863"/>
          <a:ext cx="5223867" cy="4440234"/>
        </a:xfrm>
        <a:prstGeom prst="rect">
          <a:avLst/>
        </a:prstGeom>
        <a:solidFill>
          <a:schemeClr val="accent2">
            <a:lumMod val="7500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t>- </a:t>
          </a:r>
          <a:r>
            <a:rPr lang="en-US" sz="2000" b="1" kern="1200" dirty="0">
              <a:latin typeface="Aharoni" pitchFamily="2" charset="-79"/>
              <a:cs typeface="Aharoni" pitchFamily="2" charset="-79"/>
            </a:rPr>
            <a:t>Problem Area:</a:t>
          </a:r>
          <a:endParaRPr lang="en-US" sz="2000" kern="1200" dirty="0">
            <a:latin typeface="Aharoni" pitchFamily="2" charset="-79"/>
            <a:cs typeface="Aharoni" pitchFamily="2" charset="-79"/>
          </a:endParaRPr>
        </a:p>
        <a:p>
          <a:pPr marL="285750" lvl="1" indent="-285750" algn="l" defTabSz="1244600">
            <a:lnSpc>
              <a:spcPct val="90000"/>
            </a:lnSpc>
            <a:spcBef>
              <a:spcPct val="0"/>
            </a:spcBef>
            <a:spcAft>
              <a:spcPct val="15000"/>
            </a:spcAft>
            <a:buChar char="•"/>
          </a:pPr>
          <a:r>
            <a:rPr lang="en-US" sz="2800" b="1" kern="1200" dirty="0">
              <a:latin typeface="Aparajita" pitchFamily="34" charset="0"/>
              <a:cs typeface="Aparajita" pitchFamily="34" charset="0"/>
            </a:rPr>
            <a:t>A segment of children and teenagers in range between 8-20 years where they're living in Aswan governorate.</a:t>
          </a:r>
        </a:p>
      </dsp:txBody>
      <dsp:txXfrm>
        <a:off x="1339" y="42863"/>
        <a:ext cx="5223867" cy="4440234"/>
      </dsp:txXfrm>
    </dsp:sp>
    <dsp:sp modelId="{0F4334FD-504D-4329-BD94-E2B2610D9E6A}">
      <dsp:nvSpPr>
        <dsp:cNvPr id="0" name=""/>
        <dsp:cNvSpPr/>
      </dsp:nvSpPr>
      <dsp:spPr>
        <a:xfrm>
          <a:off x="5748932" y="0"/>
          <a:ext cx="5223867" cy="4470700"/>
        </a:xfrm>
        <a:prstGeom prst="rect">
          <a:avLst/>
        </a:prstGeom>
        <a:solidFill>
          <a:schemeClr val="accent1">
            <a:lumMod val="7500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155700">
            <a:lnSpc>
              <a:spcPct val="90000"/>
            </a:lnSpc>
            <a:spcBef>
              <a:spcPct val="0"/>
            </a:spcBef>
            <a:spcAft>
              <a:spcPct val="35000"/>
            </a:spcAft>
            <a:buNone/>
          </a:pPr>
          <a:r>
            <a:rPr lang="en-US" sz="2600" b="1" kern="1200" dirty="0"/>
            <a:t>- </a:t>
          </a:r>
          <a:r>
            <a:rPr lang="en-US" sz="2600" b="1" kern="1200" dirty="0">
              <a:latin typeface="Aharoni" pitchFamily="2" charset="-79"/>
              <a:cs typeface="Aharoni" pitchFamily="2" charset="-79"/>
            </a:rPr>
            <a:t>Problem to solve:</a:t>
          </a:r>
          <a:endParaRPr lang="en-US" sz="2600" kern="1200" dirty="0">
            <a:latin typeface="Aharoni" pitchFamily="2" charset="-79"/>
            <a:cs typeface="Aharoni" pitchFamily="2" charset="-79"/>
          </a:endParaRPr>
        </a:p>
        <a:p>
          <a:pPr marL="228600" lvl="1" indent="-228600" algn="l" defTabSz="1066800">
            <a:lnSpc>
              <a:spcPct val="90000"/>
            </a:lnSpc>
            <a:spcBef>
              <a:spcPct val="0"/>
            </a:spcBef>
            <a:spcAft>
              <a:spcPct val="15000"/>
            </a:spcAft>
            <a:buChar char="•"/>
          </a:pPr>
          <a:r>
            <a:rPr lang="en-US" sz="2400" b="1" kern="1200" dirty="0">
              <a:latin typeface="Aparajita" pitchFamily="34" charset="0"/>
              <a:cs typeface="Aparajita" pitchFamily="34" charset="0"/>
            </a:rPr>
            <a:t>1.Many deaths in children are due to heart damage.</a:t>
          </a:r>
        </a:p>
        <a:p>
          <a:pPr marL="228600" lvl="1" indent="-228600" algn="l" defTabSz="1066800">
            <a:lnSpc>
              <a:spcPct val="90000"/>
            </a:lnSpc>
            <a:spcBef>
              <a:spcPct val="0"/>
            </a:spcBef>
            <a:spcAft>
              <a:spcPct val="15000"/>
            </a:spcAft>
            <a:buChar char="•"/>
          </a:pPr>
          <a:r>
            <a:rPr lang="en-US" sz="2400" b="1" kern="1200" dirty="0">
              <a:latin typeface="Aparajita" pitchFamily="34" charset="0"/>
              <a:cs typeface="Aparajita" pitchFamily="34" charset="0"/>
            </a:rPr>
            <a:t>2.Children feel different just because they don't have heart disease.</a:t>
          </a:r>
        </a:p>
        <a:p>
          <a:pPr marL="228600" lvl="1" indent="-228600" algn="l" defTabSz="1066800">
            <a:lnSpc>
              <a:spcPct val="90000"/>
            </a:lnSpc>
            <a:spcBef>
              <a:spcPct val="0"/>
            </a:spcBef>
            <a:spcAft>
              <a:spcPct val="15000"/>
            </a:spcAft>
            <a:buChar char="•"/>
          </a:pPr>
          <a:r>
            <a:rPr lang="en-US" sz="2400" b="1" kern="1200" dirty="0">
              <a:latin typeface="Aparajita" pitchFamily="34" charset="0"/>
              <a:cs typeface="Aparajita" pitchFamily="34" charset="0"/>
            </a:rPr>
            <a:t>3.Children being capable of doing activities as others do.</a:t>
          </a:r>
        </a:p>
        <a:p>
          <a:pPr marL="228600" lvl="1" indent="-228600" algn="l" defTabSz="1066800">
            <a:lnSpc>
              <a:spcPct val="90000"/>
            </a:lnSpc>
            <a:spcBef>
              <a:spcPct val="0"/>
            </a:spcBef>
            <a:spcAft>
              <a:spcPct val="15000"/>
            </a:spcAft>
            <a:buChar char="•"/>
          </a:pPr>
          <a:r>
            <a:rPr lang="en-US" sz="2400" b="1" kern="1200" dirty="0">
              <a:latin typeface="Aparajita" pitchFamily="34" charset="0"/>
              <a:cs typeface="Aparajita" pitchFamily="34" charset="0"/>
            </a:rPr>
            <a:t>4.About one in every 100 children has a heart problem.</a:t>
          </a:r>
        </a:p>
        <a:p>
          <a:pPr marL="228600" lvl="1" indent="-228600" algn="l" defTabSz="1066800">
            <a:lnSpc>
              <a:spcPct val="90000"/>
            </a:lnSpc>
            <a:spcBef>
              <a:spcPct val="0"/>
            </a:spcBef>
            <a:spcAft>
              <a:spcPct val="15000"/>
            </a:spcAft>
            <a:buChar char="•"/>
          </a:pPr>
          <a:r>
            <a:rPr lang="en-US" sz="2400" b="1" kern="1200" dirty="0">
              <a:latin typeface="Aparajita" pitchFamily="34" charset="0"/>
              <a:cs typeface="Aparajita" pitchFamily="34" charset="0"/>
            </a:rPr>
            <a:t>5.Irregular Heartbeat in heart disease.</a:t>
          </a:r>
        </a:p>
      </dsp:txBody>
      <dsp:txXfrm>
        <a:off x="5748932" y="0"/>
        <a:ext cx="5223867" cy="44707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DD628A-370D-4D30-AE58-6372577D8A93}">
      <dsp:nvSpPr>
        <dsp:cNvPr id="0" name=""/>
        <dsp:cNvSpPr/>
      </dsp:nvSpPr>
      <dsp:spPr>
        <a:xfrm>
          <a:off x="0" y="118118"/>
          <a:ext cx="7183597" cy="631799"/>
        </a:xfrm>
        <a:prstGeom prst="roundRect">
          <a:avLst/>
        </a:prstGeom>
        <a:solidFill>
          <a:srgbClr val="9E0000"/>
        </a:solidFill>
        <a:ln w="63500" cap="flat" cmpd="thickThin" algn="ctr">
          <a:solidFill>
            <a:schemeClr val="lt1">
              <a:hueOff val="0"/>
              <a:satOff val="0"/>
              <a:lumOff val="0"/>
              <a:alphaOff val="0"/>
            </a:schemeClr>
          </a:solidFill>
          <a:prstDash val="solid"/>
        </a:ln>
        <a:effectLst>
          <a:outerShdw blurRad="50800" dist="38100" dir="5400000" rotWithShape="0">
            <a:srgbClr val="000000">
              <a:alpha val="35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Arial Black" pitchFamily="34" charset="0"/>
            </a:rPr>
            <a:t>Unique value proposition:</a:t>
          </a:r>
          <a:endParaRPr lang="en-US" sz="2400" kern="1200" dirty="0">
            <a:latin typeface="Arial Black" pitchFamily="34" charset="0"/>
          </a:endParaRPr>
        </a:p>
      </dsp:txBody>
      <dsp:txXfrm>
        <a:off x="30842" y="148960"/>
        <a:ext cx="7121913" cy="570115"/>
      </dsp:txXfrm>
    </dsp:sp>
    <dsp:sp modelId="{3AF1D1D6-DB8C-460D-83E6-6D7777FC1C8A}">
      <dsp:nvSpPr>
        <dsp:cNvPr id="0" name=""/>
        <dsp:cNvSpPr/>
      </dsp:nvSpPr>
      <dsp:spPr>
        <a:xfrm>
          <a:off x="0" y="749918"/>
          <a:ext cx="7183597" cy="238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079" tIns="30480" rIns="170688" bIns="30480" numCol="1" spcCol="1270" anchor="t" anchorCtr="0">
          <a:noAutofit/>
        </a:bodyPr>
        <a:lstStyle/>
        <a:p>
          <a:pPr marL="171450" lvl="1" indent="-171450" algn="l" defTabSz="844550">
            <a:lnSpc>
              <a:spcPct val="90000"/>
            </a:lnSpc>
            <a:spcBef>
              <a:spcPct val="0"/>
            </a:spcBef>
            <a:spcAft>
              <a:spcPct val="20000"/>
            </a:spcAft>
            <a:buChar char="•"/>
          </a:pPr>
          <a:endParaRPr lang="en-US" sz="1900" b="1" kern="1200" dirty="0">
            <a:solidFill>
              <a:schemeClr val="tx2">
                <a:lumMod val="50000"/>
              </a:schemeClr>
            </a:solidFill>
          </a:endParaRPr>
        </a:p>
        <a:p>
          <a:pPr marL="171450" lvl="1" indent="-171450" algn="l" defTabSz="844550">
            <a:lnSpc>
              <a:spcPct val="90000"/>
            </a:lnSpc>
            <a:spcBef>
              <a:spcPct val="0"/>
            </a:spcBef>
            <a:spcAft>
              <a:spcPct val="20000"/>
            </a:spcAft>
            <a:buChar char="•"/>
          </a:pPr>
          <a:r>
            <a:rPr lang="en-US" sz="1900" b="1" kern="1200" dirty="0">
              <a:solidFill>
                <a:schemeClr val="tx2">
                  <a:lumMod val="50000"/>
                </a:schemeClr>
              </a:solidFill>
            </a:rPr>
            <a:t>-  The project can help many children to save their lives </a:t>
          </a:r>
        </a:p>
        <a:p>
          <a:pPr marL="171450" lvl="1" indent="-171450" algn="l" defTabSz="844550">
            <a:lnSpc>
              <a:spcPct val="90000"/>
            </a:lnSpc>
            <a:spcBef>
              <a:spcPct val="0"/>
            </a:spcBef>
            <a:spcAft>
              <a:spcPct val="20000"/>
            </a:spcAft>
            <a:buChar char="•"/>
          </a:pPr>
          <a:r>
            <a:rPr lang="en-US" sz="1900" b="1" kern="1200" dirty="0">
              <a:solidFill>
                <a:schemeClr val="tx2">
                  <a:lumMod val="50000"/>
                </a:schemeClr>
              </a:solidFill>
            </a:rPr>
            <a:t>-  lead a normal life.</a:t>
          </a:r>
        </a:p>
        <a:p>
          <a:pPr marL="171450" lvl="1" indent="-171450" algn="l" defTabSz="844550">
            <a:lnSpc>
              <a:spcPct val="90000"/>
            </a:lnSpc>
            <a:spcBef>
              <a:spcPct val="0"/>
            </a:spcBef>
            <a:spcAft>
              <a:spcPct val="20000"/>
            </a:spcAft>
            <a:buChar char="•"/>
          </a:pPr>
          <a:r>
            <a:rPr lang="en-US" sz="1900" b="1" kern="1200" dirty="0">
              <a:solidFill>
                <a:schemeClr val="tx2">
                  <a:lumMod val="50000"/>
                </a:schemeClr>
              </a:solidFill>
            </a:rPr>
            <a:t>- Children playing sports.</a:t>
          </a:r>
        </a:p>
        <a:p>
          <a:pPr marL="171450" lvl="1" indent="-171450" algn="l" defTabSz="844550">
            <a:lnSpc>
              <a:spcPct val="90000"/>
            </a:lnSpc>
            <a:spcBef>
              <a:spcPct val="0"/>
            </a:spcBef>
            <a:spcAft>
              <a:spcPct val="20000"/>
            </a:spcAft>
            <a:buChar char="•"/>
          </a:pPr>
          <a:r>
            <a:rPr lang="en-US" sz="1900" b="1" kern="1200" dirty="0">
              <a:solidFill>
                <a:schemeClr val="tx2">
                  <a:lumMod val="50000"/>
                </a:schemeClr>
              </a:solidFill>
            </a:rPr>
            <a:t>-  Not feeling different just because they're heart patients</a:t>
          </a:r>
        </a:p>
      </dsp:txBody>
      <dsp:txXfrm>
        <a:off x="0" y="749918"/>
        <a:ext cx="7183597" cy="238464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12201452"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914400" y="1752602"/>
            <a:ext cx="103632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5019" y="4953000"/>
            <a:ext cx="12197020"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B61BEF0D-F0BB-DE4B-95CE-6DB70DBA9567}" type="datetimeFigureOut">
              <a:rPr lang="en-US" smtClean="0"/>
              <a:pPr/>
              <a:t>9/5/2022</a:t>
            </a:fld>
            <a:endParaRPr lang="en-US" dirty="0"/>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dirty="0"/>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D57F1E4F-1CFF-5643-939E-217C01CDF565}"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609600" y="1481330"/>
            <a:ext cx="109728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61BEF0D-F0BB-DE4B-95CE-6DB70DBA9567}" type="datetimeFigureOut">
              <a:rPr lang="en-US" smtClean="0"/>
              <a:pPr/>
              <a:t>9/5/2022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5351" y="274641"/>
            <a:ext cx="236996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41"/>
            <a:ext cx="84328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61BEF0D-F0BB-DE4B-95CE-6DB70DBA9567}" type="datetimeFigureOut">
              <a:rPr lang="en-US" smtClean="0"/>
              <a:pPr/>
              <a:t>9/5/2022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61BEF0D-F0BB-DE4B-95CE-6DB70DBA9567}" type="datetimeFigureOut">
              <a:rPr lang="en-US" smtClean="0"/>
              <a:pPr/>
              <a:t>9/5/2022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Title 6"/>
          <p:cNvSpPr>
            <a:spLocks noGrp="1"/>
          </p:cNvSpPr>
          <p:nvPr>
            <p:ph type="title"/>
          </p:nvPr>
        </p:nvSpPr>
        <p:spPr/>
        <p:txBody>
          <a:bodyPr rtlCol="0"/>
          <a:lstStyle/>
          <a:p>
            <a:r>
              <a:rPr kumimoji="0"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168" y="1059712"/>
            <a:ext cx="103632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5230284" y="2931712"/>
            <a:ext cx="6096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Chevron 6"/>
          <p:cNvSpPr/>
          <p:nvPr/>
        </p:nvSpPr>
        <p:spPr>
          <a:xfrm>
            <a:off x="4848907"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4600352"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197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61BEF0D-F0BB-DE4B-95CE-6DB70DBA9567}" type="datetimeFigureOut">
              <a:rPr lang="en-US" smtClean="0"/>
              <a:pPr/>
              <a:t>9/5/2022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3369"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1444295"/>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193368" y="1444295"/>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B61BEF0D-F0BB-DE4B-95CE-6DB70DBA9567}" type="datetimeFigureOut">
              <a:rPr lang="en-US" smtClean="0"/>
              <a:pPr/>
              <a:t>9/5/2022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9/5/2022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876800"/>
            <a:ext cx="9975701"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8969376" y="6407944"/>
            <a:ext cx="2560320" cy="365760"/>
          </a:xfrm>
        </p:spPr>
        <p:txBody>
          <a:bodyPr/>
          <a:lstStyle/>
          <a:p>
            <a:fld id="{B61BEF0D-F0BB-DE4B-95CE-6DB70DBA9567}" type="datetimeFigureOut">
              <a:rPr lang="en-US" smtClean="0"/>
              <a:pPr/>
              <a:t>9/5/2022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1643" y="5443402"/>
            <a:ext cx="95504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B61BEF0D-F0BB-DE4B-95CE-6DB70DBA9567}" type="datetimeFigureOut">
              <a:rPr lang="en-US" smtClean="0"/>
              <a:pPr/>
              <a:t>9/5/2022</a:t>
            </a:fld>
            <a:endParaRPr lang="en-US" dirty="0"/>
          </a:p>
        </p:txBody>
      </p:sp>
      <p:sp>
        <p:nvSpPr>
          <p:cNvPr id="6" name="Footer Placeholder 5"/>
          <p:cNvSpPr>
            <a:spLocks noGrp="1"/>
          </p:cNvSpPr>
          <p:nvPr>
            <p:ph type="ftr" sz="quarter" idx="11"/>
          </p:nvPr>
        </p:nvSpPr>
        <p:spPr>
          <a:xfrm>
            <a:off x="5840097" y="6407945"/>
            <a:ext cx="3134241" cy="365125"/>
          </a:xfrm>
        </p:spPr>
        <p:txBody>
          <a:bodyPr/>
          <a:lstStyle>
            <a:lvl1pPr>
              <a:defRPr>
                <a:solidFill>
                  <a:schemeClr val="tx1"/>
                </a:solidFill>
              </a:defRPr>
            </a:lvl1pPr>
            <a:extLst/>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D57F1E4F-1CFF-5643-939E-217C01CDF565}" type="slidenum">
              <a:rPr lang="en-US" smtClean="0"/>
              <a:pPr/>
              <a:t>‹#›</a:t>
            </a:fld>
            <a:endParaRPr lang="en-US" dirty="0"/>
          </a:p>
        </p:txBody>
      </p:sp>
      <p:sp>
        <p:nvSpPr>
          <p:cNvPr id="2" name="Title 1"/>
          <p:cNvSpPr>
            <a:spLocks noGrp="1"/>
          </p:cNvSpPr>
          <p:nvPr>
            <p:ph type="title"/>
          </p:nvPr>
        </p:nvSpPr>
        <p:spPr>
          <a:xfrm>
            <a:off x="304800"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8056" y="5791253"/>
            <a:ext cx="4536419"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1552149"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11303595"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8056" y="5791253"/>
            <a:ext cx="4536419"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609600" y="1481329"/>
            <a:ext cx="109728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8969376" y="6407944"/>
            <a:ext cx="2560320" cy="365760"/>
          </a:xfrm>
          <a:prstGeom prst="rect">
            <a:avLst/>
          </a:prstGeom>
        </p:spPr>
        <p:txBody>
          <a:bodyPr vert="horz" anchor="b"/>
          <a:lstStyle>
            <a:lvl1pPr algn="l" eaLnBrk="1" latinLnBrk="0" hangingPunct="1">
              <a:defRPr kumimoji="0" sz="1000">
                <a:solidFill>
                  <a:schemeClr val="tx1"/>
                </a:solidFill>
              </a:defRPr>
            </a:lvl1pPr>
            <a:extLst/>
          </a:lstStyle>
          <a:p>
            <a:fld id="{B61BEF0D-F0BB-DE4B-95CE-6DB70DBA9567}" type="datetimeFigureOut">
              <a:rPr lang="en-US" smtClean="0"/>
              <a:pPr/>
              <a:t>9/5/2022</a:t>
            </a:fld>
            <a:endParaRPr lang="en-US" dirty="0"/>
          </a:p>
        </p:txBody>
      </p:sp>
      <p:sp>
        <p:nvSpPr>
          <p:cNvPr id="22" name="Footer Placeholder 21"/>
          <p:cNvSpPr>
            <a:spLocks noGrp="1"/>
          </p:cNvSpPr>
          <p:nvPr>
            <p:ph type="ftr" sz="quarter" idx="3"/>
          </p:nvPr>
        </p:nvSpPr>
        <p:spPr>
          <a:xfrm>
            <a:off x="5840097" y="6407945"/>
            <a:ext cx="3134241" cy="365125"/>
          </a:xfrm>
          <a:prstGeom prst="rect">
            <a:avLst/>
          </a:prstGeom>
        </p:spPr>
        <p:txBody>
          <a:bodyPr vert="horz" anchor="b"/>
          <a:lstStyle>
            <a:lvl1pPr algn="r" eaLnBrk="1" latinLnBrk="0" hangingPunct="1">
              <a:defRPr kumimoji="0" sz="1000">
                <a:solidFill>
                  <a:schemeClr val="tx1"/>
                </a:solidFill>
              </a:defRPr>
            </a:lvl1pPr>
            <a:extLst/>
          </a:lstStyle>
          <a:p>
            <a:endParaRPr lang="en-US" dirty="0"/>
          </a:p>
        </p:txBody>
      </p:sp>
      <p:sp>
        <p:nvSpPr>
          <p:cNvPr id="18" name="Slide Number Placeholder 17"/>
          <p:cNvSpPr>
            <a:spLocks noGrp="1"/>
          </p:cNvSpPr>
          <p:nvPr>
            <p:ph type="sldNum" sz="quarter" idx="4"/>
          </p:nvPr>
        </p:nvSpPr>
        <p:spPr>
          <a:xfrm>
            <a:off x="11529696" y="6407945"/>
            <a:ext cx="487680" cy="365125"/>
          </a:xfrm>
          <a:prstGeom prst="rect">
            <a:avLst/>
          </a:prstGeom>
        </p:spPr>
        <p:txBody>
          <a:bodyPr vert="horz" anchor="b"/>
          <a:lstStyle>
            <a:lvl1pPr algn="r" eaLnBrk="1" latinLnBrk="0" hangingPunct="1">
              <a:defRPr kumimoji="0" sz="1000" b="0">
                <a:solidFill>
                  <a:schemeClr val="tx1"/>
                </a:solidFill>
              </a:defRPr>
            </a:lvl1pPr>
            <a:extLst/>
          </a:lstStyle>
          <a:p>
            <a:fld id="{D57F1E4F-1CFF-5643-939E-217C01CDF56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xStyles>
    <p:titleStyle>
      <a:lvl1pPr algn="l" rtl="1"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r" rtl="1"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r" rtl="1"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r" rtl="1"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r" rtl="1"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r" rtl="1"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r" rtl="1"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r" rtl="1"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r" rtl="1"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r" rtl="1"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r" rtl="1" eaLnBrk="1" latinLnBrk="0" hangingPunct="1">
        <a:defRPr kumimoji="0" kern="1200">
          <a:solidFill>
            <a:schemeClr val="tx1"/>
          </a:solidFill>
          <a:latin typeface="+mn-lt"/>
          <a:ea typeface="+mn-ea"/>
          <a:cs typeface="+mn-cs"/>
        </a:defRPr>
      </a:lvl1pPr>
      <a:lvl2pPr marL="457200" algn="r" rtl="1" eaLnBrk="1" latinLnBrk="0" hangingPunct="1">
        <a:defRPr kumimoji="0" kern="1200">
          <a:solidFill>
            <a:schemeClr val="tx1"/>
          </a:solidFill>
          <a:latin typeface="+mn-lt"/>
          <a:ea typeface="+mn-ea"/>
          <a:cs typeface="+mn-cs"/>
        </a:defRPr>
      </a:lvl2pPr>
      <a:lvl3pPr marL="914400" algn="r" rtl="1" eaLnBrk="1" latinLnBrk="0" hangingPunct="1">
        <a:defRPr kumimoji="0" kern="1200">
          <a:solidFill>
            <a:schemeClr val="tx1"/>
          </a:solidFill>
          <a:latin typeface="+mn-lt"/>
          <a:ea typeface="+mn-ea"/>
          <a:cs typeface="+mn-cs"/>
        </a:defRPr>
      </a:lvl3pPr>
      <a:lvl4pPr marL="1371600" algn="r" rtl="1" eaLnBrk="1" latinLnBrk="0" hangingPunct="1">
        <a:defRPr kumimoji="0" kern="1200">
          <a:solidFill>
            <a:schemeClr val="tx1"/>
          </a:solidFill>
          <a:latin typeface="+mn-lt"/>
          <a:ea typeface="+mn-ea"/>
          <a:cs typeface="+mn-cs"/>
        </a:defRPr>
      </a:lvl4pPr>
      <a:lvl5pPr marL="1828800" algn="r" rtl="1" eaLnBrk="1" latinLnBrk="0" hangingPunct="1">
        <a:defRPr kumimoji="0" kern="1200">
          <a:solidFill>
            <a:schemeClr val="tx1"/>
          </a:solidFill>
          <a:latin typeface="+mn-lt"/>
          <a:ea typeface="+mn-ea"/>
          <a:cs typeface="+mn-cs"/>
        </a:defRPr>
      </a:lvl5pPr>
      <a:lvl6pPr marL="2286000" algn="r" rtl="1" eaLnBrk="1" latinLnBrk="0" hangingPunct="1">
        <a:defRPr kumimoji="0" kern="1200">
          <a:solidFill>
            <a:schemeClr val="tx1"/>
          </a:solidFill>
          <a:latin typeface="+mn-lt"/>
          <a:ea typeface="+mn-ea"/>
          <a:cs typeface="+mn-cs"/>
        </a:defRPr>
      </a:lvl6pPr>
      <a:lvl7pPr marL="2743200" algn="r" rtl="1" eaLnBrk="1" latinLnBrk="0" hangingPunct="1">
        <a:defRPr kumimoji="0" kern="1200">
          <a:solidFill>
            <a:schemeClr val="tx1"/>
          </a:solidFill>
          <a:latin typeface="+mn-lt"/>
          <a:ea typeface="+mn-ea"/>
          <a:cs typeface="+mn-cs"/>
        </a:defRPr>
      </a:lvl7pPr>
      <a:lvl8pPr marL="3200400" algn="r" rtl="1" eaLnBrk="1" latinLnBrk="0" hangingPunct="1">
        <a:defRPr kumimoji="0" kern="1200">
          <a:solidFill>
            <a:schemeClr val="tx1"/>
          </a:solidFill>
          <a:latin typeface="+mn-lt"/>
          <a:ea typeface="+mn-ea"/>
          <a:cs typeface="+mn-cs"/>
        </a:defRPr>
      </a:lvl8pPr>
      <a:lvl9pPr marL="3657600" algn="r" rtl="1"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xd.adobe.com/view/2b755597-6a26-4346-98f2-9d879b28f0ee-7e26/"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17586EA-60FD-42F2-88A3-EA438310DB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2CC9D39-BB06-4AD7-A8E2-764CAEC2A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FC245F3-569B-0B67-8FF1-DCB337DE7E66}"/>
              </a:ext>
            </a:extLst>
          </p:cNvPr>
          <p:cNvPicPr>
            <a:picLocks noChangeAspect="1"/>
          </p:cNvPicPr>
          <p:nvPr/>
        </p:nvPicPr>
        <p:blipFill rotWithShape="1">
          <a:blip r:embed="rId2"/>
          <a:srcRect t="2082" r="-1" b="6561"/>
          <a:stretch/>
        </p:blipFill>
        <p:spPr>
          <a:xfrm>
            <a:off x="446533" y="739139"/>
            <a:ext cx="6202841" cy="5666666"/>
          </a:xfrm>
          <a:prstGeom prst="rect">
            <a:avLst/>
          </a:prstGeom>
        </p:spPr>
      </p:pic>
      <p:sp>
        <p:nvSpPr>
          <p:cNvPr id="16" name="Rectangle 15">
            <a:extLst>
              <a:ext uri="{FF2B5EF4-FFF2-40B4-BE49-F238E27FC236}">
                <a16:creationId xmlns:a16="http://schemas.microsoft.com/office/drawing/2014/main" id="{C685FEC3-AC4E-4604-AAE1-BC317B834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723899"/>
            <a:ext cx="5009388" cy="5666666"/>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Subtitle 2"/>
          <p:cNvSpPr>
            <a:spLocks noGrp="1"/>
          </p:cNvSpPr>
          <p:nvPr>
            <p:ph type="subTitle" idx="1"/>
          </p:nvPr>
        </p:nvSpPr>
        <p:spPr>
          <a:xfrm>
            <a:off x="7261934" y="3505095"/>
            <a:ext cx="4115917" cy="1733655"/>
          </a:xfrm>
        </p:spPr>
        <p:txBody>
          <a:bodyPr>
            <a:normAutofit lnSpcReduction="10000"/>
          </a:bodyPr>
          <a:lstStyle/>
          <a:p>
            <a:r>
              <a:rPr lang="en-US" b="1" kern="0" dirty="0">
                <a:solidFill>
                  <a:srgbClr val="EBEBEB"/>
                </a:solidFill>
                <a:effectLst>
                  <a:outerShdw blurRad="38100" dist="38100" dir="2700000" algn="tl">
                    <a:srgbClr val="000000">
                      <a:alpha val="43137"/>
                    </a:srgbClr>
                  </a:outerShdw>
                </a:effectLst>
                <a:latin typeface="Britannic Bold" pitchFamily="34" charset="0"/>
                <a:sym typeface="Calibri"/>
              </a:rPr>
              <a:t>MEDTRONIX</a:t>
            </a:r>
          </a:p>
          <a:p>
            <a:pPr lvl="0">
              <a:buClr>
                <a:schemeClr val="accent2"/>
              </a:buClr>
              <a:buSzPts val="2000"/>
            </a:pPr>
            <a:r>
              <a:rPr lang="en-US" b="1" dirty="0">
                <a:solidFill>
                  <a:srgbClr val="EBEBEB"/>
                </a:solidFill>
                <a:latin typeface="Quattrocento Sans"/>
                <a:ea typeface="Quattrocento Sans"/>
                <a:cs typeface="Quattrocento Sans"/>
                <a:sym typeface="Quattrocento Sans"/>
              </a:rPr>
              <a:t>Date : 5/9/2022</a:t>
            </a:r>
          </a:p>
          <a:p>
            <a:pPr lvl="0">
              <a:buClr>
                <a:schemeClr val="accent2"/>
              </a:buClr>
              <a:buSzPts val="2000"/>
            </a:pPr>
            <a:r>
              <a:rPr lang="en-US" b="1" dirty="0">
                <a:solidFill>
                  <a:srgbClr val="EBEBEB"/>
                </a:solidFill>
                <a:latin typeface="Quattrocento Sans"/>
                <a:ea typeface="Quattrocento Sans"/>
                <a:cs typeface="Quattrocento Sans"/>
                <a:sym typeface="Quattrocento Sans"/>
              </a:rPr>
              <a:t>Team : 3</a:t>
            </a:r>
          </a:p>
          <a:p>
            <a:pPr lvl="0">
              <a:buClr>
                <a:schemeClr val="accent2"/>
              </a:buClr>
              <a:buSzPts val="2000"/>
            </a:pPr>
            <a:r>
              <a:rPr lang="en-US" b="1" dirty="0">
                <a:solidFill>
                  <a:srgbClr val="EBEBEB"/>
                </a:solidFill>
                <a:latin typeface="Quattrocento Sans"/>
                <a:ea typeface="Quattrocento Sans"/>
                <a:cs typeface="Quattrocento Sans"/>
                <a:sym typeface="Quattrocento Sans"/>
              </a:rPr>
              <a:t>Camp : C0317 </a:t>
            </a:r>
            <a:endParaRPr lang="en-US" dirty="0">
              <a:solidFill>
                <a:srgbClr val="EBEBEB"/>
              </a:solidFill>
            </a:endParaRPr>
          </a:p>
          <a:p>
            <a:endParaRPr lang="en-US" b="1" kern="0" dirty="0">
              <a:solidFill>
                <a:srgbClr val="EBEBEB"/>
              </a:solidFill>
              <a:effectLst>
                <a:outerShdw blurRad="38100" dist="38100" dir="2700000" algn="tl">
                  <a:srgbClr val="000000">
                    <a:alpha val="43137"/>
                  </a:srgbClr>
                </a:outerShdw>
              </a:effectLst>
              <a:latin typeface="Britannic Bold" pitchFamily="34" charset="0"/>
              <a:sym typeface="Calibri"/>
            </a:endParaRPr>
          </a:p>
          <a:p>
            <a:endParaRPr lang="en-US" dirty="0">
              <a:solidFill>
                <a:srgbClr val="EBEBEB"/>
              </a:solidFill>
            </a:endParaRPr>
          </a:p>
        </p:txBody>
      </p:sp>
      <p:grpSp>
        <p:nvGrpSpPr>
          <p:cNvPr id="18" name="Group 17">
            <a:extLst>
              <a:ext uri="{FF2B5EF4-FFF2-40B4-BE49-F238E27FC236}">
                <a16:creationId xmlns:a16="http://schemas.microsoft.com/office/drawing/2014/main" id="{42C8672C-C7ED-40AB-AF9B-4586C5F37F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a:solidFill>
            <a:schemeClr val="bg1"/>
          </a:solidFill>
        </p:grpSpPr>
        <p:sp>
          <p:nvSpPr>
            <p:cNvPr id="19" name="Rectangle 18">
              <a:extLst>
                <a:ext uri="{FF2B5EF4-FFF2-40B4-BE49-F238E27FC236}">
                  <a16:creationId xmlns:a16="http://schemas.microsoft.com/office/drawing/2014/main" id="{23C01033-7A56-41B6-A23C-4A02E582F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436C8E7B-AE2C-4791-9998-2739EC7BA7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6D2DE5BD-D6FF-4F7E-98D5-69A51C916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209700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7">
            <a:extLst>
              <a:ext uri="{FF2B5EF4-FFF2-40B4-BE49-F238E27FC236}">
                <a16:creationId xmlns:a16="http://schemas.microsoft.com/office/drawing/2014/main" id="{1A59258C-AAC2-41CD-973C-7439B122A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dirty="0"/>
          </a:p>
        </p:txBody>
      </p:sp>
      <p:sp>
        <p:nvSpPr>
          <p:cNvPr id="15" name="Rectangle 9">
            <a:extLst>
              <a:ext uri="{FF2B5EF4-FFF2-40B4-BE49-F238E27FC236}">
                <a16:creationId xmlns:a16="http://schemas.microsoft.com/office/drawing/2014/main" id="{54516B72-0116-42B2-82A2-B11218A36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755769" y="1033390"/>
            <a:ext cx="4855037" cy="4825409"/>
          </a:xfrm>
          <a:ln w="57150">
            <a:noFill/>
          </a:ln>
        </p:spPr>
        <p:txBody>
          <a:bodyPr anchor="ctr">
            <a:normAutofit/>
          </a:bodyPr>
          <a:lstStyle/>
          <a:p>
            <a:pPr marL="0" lvl="0" indent="0" algn="l">
              <a:spcBef>
                <a:spcPts val="0"/>
              </a:spcBef>
              <a:buClr>
                <a:schemeClr val="dk1"/>
              </a:buClr>
              <a:buSzPts val="3200"/>
              <a:buNone/>
            </a:pPr>
            <a:r>
              <a:rPr lang="en-US" sz="1900" b="1" dirty="0">
                <a:solidFill>
                  <a:srgbClr val="9E0000"/>
                </a:solidFill>
                <a:latin typeface="Arial Black" pitchFamily="34" charset="0"/>
                <a:cs typeface="Aharoni" pitchFamily="2" charset="-79"/>
              </a:rPr>
              <a:t>POV Model </a:t>
            </a:r>
            <a:endParaRPr lang="en-US" sz="1900" dirty="0">
              <a:solidFill>
                <a:srgbClr val="9E0000"/>
              </a:solidFill>
              <a:latin typeface="Arial Black" pitchFamily="34" charset="0"/>
            </a:endParaRPr>
          </a:p>
          <a:p>
            <a:pPr marL="457200" lvl="1" indent="0" algn="l">
              <a:spcBef>
                <a:spcPts val="560"/>
              </a:spcBef>
              <a:buSzPts val="2800"/>
              <a:buNone/>
            </a:pPr>
            <a:r>
              <a:rPr lang="en-US" sz="1900" b="1" dirty="0">
                <a:solidFill>
                  <a:srgbClr val="9E0000"/>
                </a:solidFill>
                <a:latin typeface="Arial Black" pitchFamily="34" charset="0"/>
              </a:rPr>
              <a:t>User</a:t>
            </a:r>
            <a:r>
              <a:rPr lang="en-US" sz="1900" b="1" dirty="0">
                <a:solidFill>
                  <a:schemeClr val="accent2">
                    <a:lumMod val="50000"/>
                  </a:schemeClr>
                </a:solidFill>
                <a:latin typeface="Arial Black" pitchFamily="34" charset="0"/>
              </a:rPr>
              <a:t>: </a:t>
            </a:r>
            <a:r>
              <a:rPr lang="en-US" sz="1900" dirty="0">
                <a:solidFill>
                  <a:schemeClr val="tx2">
                    <a:lumMod val="50000"/>
                  </a:schemeClr>
                </a:solidFill>
                <a:latin typeface="Arial Black" pitchFamily="34" charset="0"/>
              </a:rPr>
              <a:t>a segment of children and teenagers in rang between 8-20 years where they're living in Aswan governorate</a:t>
            </a:r>
            <a:r>
              <a:rPr lang="en-US" sz="1900" dirty="0">
                <a:solidFill>
                  <a:schemeClr val="accent2">
                    <a:lumMod val="50000"/>
                  </a:schemeClr>
                </a:solidFill>
                <a:latin typeface="Arial Black" pitchFamily="34" charset="0"/>
              </a:rPr>
              <a:t>.</a:t>
            </a:r>
          </a:p>
          <a:p>
            <a:pPr marL="457200" lvl="1" indent="0">
              <a:spcBef>
                <a:spcPts val="560"/>
              </a:spcBef>
              <a:buSzPts val="2800"/>
              <a:buNone/>
            </a:pPr>
            <a:endParaRPr lang="en-US" sz="1900" dirty="0">
              <a:solidFill>
                <a:schemeClr val="accent2">
                  <a:lumMod val="50000"/>
                </a:schemeClr>
              </a:solidFill>
              <a:latin typeface="Arial Black" pitchFamily="34" charset="0"/>
            </a:endParaRPr>
          </a:p>
          <a:p>
            <a:pPr marL="457200" lvl="1" indent="0" algn="l">
              <a:spcBef>
                <a:spcPts val="560"/>
              </a:spcBef>
              <a:buSzPts val="2800"/>
              <a:buNone/>
            </a:pPr>
            <a:r>
              <a:rPr lang="en-US" sz="1900" b="1" dirty="0">
                <a:solidFill>
                  <a:srgbClr val="9E0000"/>
                </a:solidFill>
                <a:latin typeface="Arial Black" pitchFamily="34" charset="0"/>
              </a:rPr>
              <a:t>Need:</a:t>
            </a:r>
            <a:r>
              <a:rPr lang="en-US" sz="1900" b="1" dirty="0">
                <a:solidFill>
                  <a:schemeClr val="accent2">
                    <a:lumMod val="50000"/>
                  </a:schemeClr>
                </a:solidFill>
                <a:latin typeface="Arial Black" pitchFamily="34" charset="0"/>
              </a:rPr>
              <a:t> </a:t>
            </a:r>
            <a:r>
              <a:rPr lang="en-US" sz="1900" dirty="0">
                <a:solidFill>
                  <a:schemeClr val="tx2">
                    <a:lumMod val="50000"/>
                  </a:schemeClr>
                </a:solidFill>
                <a:latin typeface="Arial Black" pitchFamily="34" charset="0"/>
              </a:rPr>
              <a:t>undergo a heart transplant surgery.</a:t>
            </a:r>
          </a:p>
          <a:p>
            <a:pPr marL="457200" lvl="1" indent="0" algn="l">
              <a:spcBef>
                <a:spcPts val="560"/>
              </a:spcBef>
              <a:buSzPts val="2800"/>
              <a:buNone/>
            </a:pPr>
            <a:endParaRPr lang="en-US" sz="1900" dirty="0">
              <a:solidFill>
                <a:schemeClr val="tx2">
                  <a:lumMod val="50000"/>
                </a:schemeClr>
              </a:solidFill>
              <a:latin typeface="Arial Black" pitchFamily="34" charset="0"/>
            </a:endParaRPr>
          </a:p>
          <a:p>
            <a:pPr marL="457200" lvl="1" indent="0" algn="l">
              <a:spcBef>
                <a:spcPts val="560"/>
              </a:spcBef>
              <a:buSzPts val="2800"/>
              <a:buNone/>
            </a:pPr>
            <a:r>
              <a:rPr lang="en-US" sz="1900" b="1" dirty="0">
                <a:solidFill>
                  <a:srgbClr val="9E0000"/>
                </a:solidFill>
                <a:latin typeface="Arial Black" pitchFamily="34" charset="0"/>
              </a:rPr>
              <a:t>Insights:</a:t>
            </a:r>
            <a:r>
              <a:rPr lang="en-US" sz="1900" b="1" dirty="0">
                <a:solidFill>
                  <a:schemeClr val="accent2">
                    <a:lumMod val="50000"/>
                  </a:schemeClr>
                </a:solidFill>
                <a:latin typeface="Arial Black" pitchFamily="34" charset="0"/>
              </a:rPr>
              <a:t> </a:t>
            </a:r>
            <a:r>
              <a:rPr lang="en-US" sz="1900" dirty="0">
                <a:solidFill>
                  <a:schemeClr val="tx2">
                    <a:lumMod val="50000"/>
                  </a:schemeClr>
                </a:solidFill>
                <a:latin typeface="Arial Black" pitchFamily="34" charset="0"/>
                <a:cs typeface="Andalus" pitchFamily="18" charset="-78"/>
              </a:rPr>
              <a:t>they want to live their life as normal people and being capable of doing activities as others do.</a:t>
            </a:r>
          </a:p>
          <a:p>
            <a:endParaRPr lang="en-US" sz="1900" dirty="0">
              <a:solidFill>
                <a:schemeClr val="tx2">
                  <a:lumMod val="50000"/>
                </a:schemeClr>
              </a:solidFill>
              <a:latin typeface="Arial Black" pitchFamily="34" charset="0"/>
              <a:cs typeface="Andalus" pitchFamily="18" charset="-78"/>
            </a:endParaRPr>
          </a:p>
        </p:txBody>
      </p:sp>
      <p:sp>
        <p:nvSpPr>
          <p:cNvPr id="2" name="Title 1"/>
          <p:cNvSpPr>
            <a:spLocks noGrp="1"/>
          </p:cNvSpPr>
          <p:nvPr>
            <p:ph type="title"/>
          </p:nvPr>
        </p:nvSpPr>
        <p:spPr>
          <a:xfrm>
            <a:off x="643468" y="1033389"/>
            <a:ext cx="4826256" cy="4825409"/>
          </a:xfrm>
        </p:spPr>
        <p:txBody>
          <a:bodyPr anchor="ctr">
            <a:normAutofit/>
          </a:bodyPr>
          <a:lstStyle/>
          <a:p>
            <a:r>
              <a:rPr lang="en-US" sz="5400" b="1" dirty="0">
                <a:solidFill>
                  <a:schemeClr val="bg1">
                    <a:lumMod val="95000"/>
                  </a:schemeClr>
                </a:solidFill>
                <a:latin typeface="Arial Black" pitchFamily="34" charset="0"/>
              </a:rPr>
              <a:t>Problem Definition </a:t>
            </a:r>
          </a:p>
        </p:txBody>
      </p:sp>
      <p:sp>
        <p:nvSpPr>
          <p:cNvPr id="12" name="Rectangle 11">
            <a:extLst>
              <a:ext uri="{FF2B5EF4-FFF2-40B4-BE49-F238E27FC236}">
                <a16:creationId xmlns:a16="http://schemas.microsoft.com/office/drawing/2014/main" id="{7CDB507F-21B7-4C27-B0FC-D9C465C6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AB1AE17-B7A3-4363-95CD-25441E2FF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774" y="460868"/>
            <a:ext cx="4828032" cy="111654"/>
          </a:xfrm>
          <a:prstGeom prst="rect">
            <a:avLst/>
          </a:prstGeom>
          <a:solidFill>
            <a:srgbClr val="9E0000"/>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165661662"/>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2">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9E0000"/>
          </a:solidFill>
          <a:ln>
            <a:noFill/>
          </a:ln>
          <a:effectLst/>
        </p:spPr>
        <p:style>
          <a:lnRef idx="1">
            <a:schemeClr val="accent1"/>
          </a:lnRef>
          <a:fillRef idx="3">
            <a:schemeClr val="accent1"/>
          </a:fillRef>
          <a:effectRef idx="2">
            <a:schemeClr val="accent1"/>
          </a:effectRef>
          <a:fontRef idx="minor">
            <a:schemeClr val="lt1"/>
          </a:fontRef>
        </p:style>
      </p:sp>
      <p:pic>
        <p:nvPicPr>
          <p:cNvPr id="4" name="Content Placeholder 3"/>
          <p:cNvPicPr>
            <a:picLocks noGrp="1" noChangeAspect="1"/>
          </p:cNvPicPr>
          <p:nvPr>
            <p:ph idx="1"/>
          </p:nvPr>
        </p:nvPicPr>
        <p:blipFill>
          <a:blip r:embed="rId2"/>
          <a:stretch>
            <a:fillRect/>
          </a:stretch>
        </p:blipFill>
        <p:spPr>
          <a:xfrm>
            <a:off x="3776474" y="1001945"/>
            <a:ext cx="7836406" cy="5030386"/>
          </a:xfrm>
          <a:prstGeom prst="rect">
            <a:avLst/>
          </a:prstGeom>
        </p:spPr>
      </p:pic>
      <p:sp>
        <p:nvSpPr>
          <p:cNvPr id="2" name="Title 1"/>
          <p:cNvSpPr>
            <a:spLocks noGrp="1"/>
          </p:cNvSpPr>
          <p:nvPr>
            <p:ph type="title"/>
          </p:nvPr>
        </p:nvSpPr>
        <p:spPr>
          <a:xfrm>
            <a:off x="446534" y="975360"/>
            <a:ext cx="3337560" cy="1493414"/>
          </a:xfrm>
        </p:spPr>
        <p:txBody>
          <a:bodyPr vert="horz" lIns="91440" tIns="45720" rIns="91440" bIns="45720" rtlCol="0" anchor="b">
            <a:normAutofit/>
          </a:bodyPr>
          <a:lstStyle/>
          <a:p>
            <a:r>
              <a:rPr lang="en-US" sz="3600" i="1" u="sng" dirty="0">
                <a:solidFill>
                  <a:srgbClr val="C00000"/>
                </a:solidFill>
              </a:rPr>
              <a:t>How Might We…..?</a:t>
            </a:r>
          </a:p>
        </p:txBody>
      </p:sp>
    </p:spTree>
    <p:extLst>
      <p:ext uri="{BB962C8B-B14F-4D97-AF65-F5344CB8AC3E}">
        <p14:creationId xmlns:p14="http://schemas.microsoft.com/office/powerpoint/2010/main" val="18370836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rgbClr val="FFF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78894" y="762000"/>
            <a:ext cx="3241546" cy="5943600"/>
          </a:xfrm>
          <a:solidFill>
            <a:schemeClr val="accent1"/>
          </a:solidFill>
        </p:spPr>
        <p:txBody>
          <a:bodyPr anchor="ctr">
            <a:normAutofit/>
          </a:bodyPr>
          <a:lstStyle/>
          <a:p>
            <a:pPr algn="ctr"/>
            <a:r>
              <a:rPr lang="en-US" sz="3200" b="1" dirty="0">
                <a:solidFill>
                  <a:schemeClr val="bg1"/>
                </a:solidFill>
              </a:rPr>
              <a:t>Selected Idea</a:t>
            </a:r>
          </a:p>
        </p:txBody>
      </p:sp>
      <p:sp>
        <p:nvSpPr>
          <p:cNvPr id="10" name="Rectangle 9">
            <a:extLst>
              <a:ext uri="{FF2B5EF4-FFF2-40B4-BE49-F238E27FC236}">
                <a16:creationId xmlns:a16="http://schemas.microsoft.com/office/drawing/2014/main" id="{DFEE959E-BF10-4204-9556-D1707088D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DDD17B6A-CB37-4005-9681-A20AFCDC7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9E0000"/>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3B7BBDE9-DAED-40B0-A640-503C918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p:cNvSpPr>
            <a:spLocks noGrp="1"/>
          </p:cNvSpPr>
          <p:nvPr>
            <p:ph idx="1"/>
          </p:nvPr>
        </p:nvSpPr>
        <p:spPr>
          <a:xfrm>
            <a:off x="3627120" y="1481329"/>
            <a:ext cx="7955280" cy="4525963"/>
          </a:xfrm>
        </p:spPr>
        <p:txBody>
          <a:bodyPr>
            <a:normAutofit/>
          </a:bodyPr>
          <a:lstStyle/>
          <a:p>
            <a:pPr algn="l"/>
            <a:r>
              <a:rPr lang="en-US" sz="2000" b="1" dirty="0">
                <a:solidFill>
                  <a:srgbClr val="9E0000"/>
                </a:solidFill>
                <a:latin typeface="Aharoni" pitchFamily="2" charset="-79"/>
                <a:cs typeface="Aharoni" pitchFamily="2" charset="-79"/>
              </a:rPr>
              <a:t>1.Artifical Heart and Donating a heart after death</a:t>
            </a:r>
            <a:r>
              <a:rPr lang="en-US" sz="2000" b="1" dirty="0">
                <a:solidFill>
                  <a:srgbClr val="C00000"/>
                </a:solidFill>
                <a:latin typeface="Aharoni" pitchFamily="2" charset="-79"/>
                <a:cs typeface="Aharoni" pitchFamily="2" charset="-79"/>
              </a:rPr>
              <a:t>.</a:t>
            </a:r>
          </a:p>
          <a:p>
            <a:pPr algn="l"/>
            <a:r>
              <a:rPr lang="en-US" sz="2000" dirty="0">
                <a:solidFill>
                  <a:schemeClr val="tx2">
                    <a:lumMod val="50000"/>
                  </a:schemeClr>
                </a:solidFill>
                <a:latin typeface="Aharoni" pitchFamily="2" charset="-79"/>
                <a:cs typeface="Aharoni" pitchFamily="2" charset="-79"/>
              </a:rPr>
              <a:t> </a:t>
            </a:r>
            <a:r>
              <a:rPr lang="en-US" sz="2000" b="1" dirty="0">
                <a:solidFill>
                  <a:schemeClr val="tx2">
                    <a:lumMod val="50000"/>
                  </a:schemeClr>
                </a:solidFill>
                <a:latin typeface="Aharoni" pitchFamily="2" charset="-79"/>
                <a:cs typeface="Aharoni" pitchFamily="2" charset="-79"/>
              </a:rPr>
              <a:t>how does it work?</a:t>
            </a:r>
          </a:p>
          <a:p>
            <a:pPr algn="l"/>
            <a:r>
              <a:rPr lang="en-US" sz="2000" dirty="0">
                <a:solidFill>
                  <a:srgbClr val="9E0000"/>
                </a:solidFill>
                <a:latin typeface="Aharoni" pitchFamily="2" charset="-79"/>
                <a:cs typeface="Aharoni" pitchFamily="2" charset="-79"/>
              </a:rPr>
              <a:t> </a:t>
            </a:r>
            <a:r>
              <a:rPr lang="en-US" sz="2000" b="1" dirty="0">
                <a:solidFill>
                  <a:srgbClr val="9E0000"/>
                </a:solidFill>
                <a:latin typeface="Aharoni" pitchFamily="2" charset="-79"/>
                <a:cs typeface="Aharoni" pitchFamily="2" charset="-79"/>
              </a:rPr>
              <a:t>An artificial heart is a device designed to do the work of a normal heart. It is like heart,  Normally, it has two ventricles that pump blood around the body. One of the ventricles One pumps  blood to the lungs, while the other pumps blood to the rest of the body. and design, The artificial </a:t>
            </a:r>
            <a:r>
              <a:rPr lang="en-US" sz="2000" b="1" dirty="0" err="1">
                <a:solidFill>
                  <a:srgbClr val="9E0000"/>
                </a:solidFill>
                <a:latin typeface="Aharoni" pitchFamily="2" charset="-79"/>
                <a:cs typeface="Aharoni" pitchFamily="2" charset="-79"/>
              </a:rPr>
              <a:t>heart,so</a:t>
            </a:r>
            <a:r>
              <a:rPr lang="en-US" sz="2000" b="1" dirty="0">
                <a:solidFill>
                  <a:srgbClr val="9E0000"/>
                </a:solidFill>
                <a:latin typeface="Aharoni" pitchFamily="2" charset="-79"/>
                <a:cs typeface="Aharoni" pitchFamily="2" charset="-79"/>
              </a:rPr>
              <a:t> that it fits into the space that is vacant after the sick heart is removed from the human chest.</a:t>
            </a:r>
          </a:p>
          <a:p>
            <a:pPr algn="l"/>
            <a:r>
              <a:rPr lang="en-US" sz="2000" b="1" dirty="0">
                <a:solidFill>
                  <a:schemeClr val="tx2">
                    <a:lumMod val="50000"/>
                  </a:schemeClr>
                </a:solidFill>
                <a:latin typeface="Aharoni" pitchFamily="2" charset="-79"/>
                <a:cs typeface="Aharoni" pitchFamily="2" charset="-79"/>
              </a:rPr>
              <a:t> Core functionality of idea:</a:t>
            </a:r>
          </a:p>
          <a:p>
            <a:pPr algn="l"/>
            <a:r>
              <a:rPr lang="en-US" sz="2000" b="1" dirty="0">
                <a:solidFill>
                  <a:srgbClr val="9E0000"/>
                </a:solidFill>
                <a:latin typeface="Aharoni" pitchFamily="2" charset="-79"/>
                <a:cs typeface="Aharoni" pitchFamily="2" charset="-79"/>
              </a:rPr>
              <a:t>Reducing waiting for children with heart disease by making an artificial heart using high technology, temporary until there is </a:t>
            </a:r>
            <a:r>
              <a:rPr lang="en-US" sz="2000" b="1" dirty="0" err="1">
                <a:solidFill>
                  <a:srgbClr val="9E0000"/>
                </a:solidFill>
                <a:latin typeface="Aharoni" pitchFamily="2" charset="-79"/>
                <a:cs typeface="Aharoni" pitchFamily="2" charset="-79"/>
              </a:rPr>
              <a:t>adonor</a:t>
            </a:r>
            <a:r>
              <a:rPr lang="en-US" sz="2000" b="1" dirty="0">
                <a:solidFill>
                  <a:srgbClr val="C00000"/>
                </a:solidFill>
                <a:latin typeface="Aharoni" pitchFamily="2" charset="-79"/>
                <a:cs typeface="Aharoni" pitchFamily="2" charset="-79"/>
              </a:rPr>
              <a:t>.</a:t>
            </a:r>
            <a:r>
              <a:rPr lang="en-US" sz="2000" dirty="0"/>
              <a:t> </a:t>
            </a:r>
            <a:endParaRPr lang="ar-EG" sz="2000" dirty="0"/>
          </a:p>
        </p:txBody>
      </p:sp>
    </p:spTree>
    <p:extLst>
      <p:ext uri="{BB962C8B-B14F-4D97-AF65-F5344CB8AC3E}">
        <p14:creationId xmlns:p14="http://schemas.microsoft.com/office/powerpoint/2010/main" val="2753445242"/>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p:cNvSpPr>
            <a:spLocks noGrp="1"/>
          </p:cNvSpPr>
          <p:nvPr>
            <p:ph idx="1"/>
          </p:nvPr>
        </p:nvSpPr>
        <p:spPr>
          <a:xfrm>
            <a:off x="5155905" y="1113764"/>
            <a:ext cx="6108179" cy="4624327"/>
          </a:xfrm>
        </p:spPr>
        <p:txBody>
          <a:bodyPr anchor="ctr">
            <a:normAutofit fontScale="92500" lnSpcReduction="10000"/>
          </a:bodyPr>
          <a:lstStyle/>
          <a:p>
            <a:pPr marL="0" lvl="0" indent="0" algn="ctr" defTabSz="914400">
              <a:spcBef>
                <a:spcPts val="0"/>
              </a:spcBef>
              <a:buClr>
                <a:srgbClr val="000000"/>
              </a:buClr>
              <a:buSzPts val="3200"/>
              <a:buNone/>
            </a:pPr>
            <a:endParaRPr lang="en-US" b="1" u="sng" kern="0" dirty="0">
              <a:latin typeface="Calibri"/>
              <a:sym typeface="Calibri"/>
            </a:endParaRPr>
          </a:p>
          <a:p>
            <a:pPr marL="0" lvl="0" indent="0" algn="l" defTabSz="914400">
              <a:spcBef>
                <a:spcPts val="0"/>
              </a:spcBef>
              <a:buClr>
                <a:srgbClr val="000000"/>
              </a:buClr>
              <a:buSzPts val="3200"/>
              <a:buNone/>
            </a:pPr>
            <a:r>
              <a:rPr lang="en-US" b="1" kern="0" dirty="0">
                <a:solidFill>
                  <a:srgbClr val="9E0000"/>
                </a:solidFill>
                <a:latin typeface="Calibri"/>
                <a:sym typeface="Calibri"/>
              </a:rPr>
              <a:t>Tech components of the product:</a:t>
            </a:r>
          </a:p>
          <a:p>
            <a:pPr marL="0" lvl="0" indent="0" algn="l" defTabSz="914400">
              <a:spcBef>
                <a:spcPts val="0"/>
              </a:spcBef>
              <a:buClr>
                <a:srgbClr val="000000"/>
              </a:buClr>
              <a:buSzPts val="3200"/>
              <a:buNone/>
            </a:pPr>
            <a:endParaRPr lang="en-US" b="1" u="sng" kern="0" dirty="0">
              <a:solidFill>
                <a:srgbClr val="002060"/>
              </a:solidFill>
              <a:latin typeface="Calibri"/>
              <a:sym typeface="Calibri"/>
            </a:endParaRPr>
          </a:p>
          <a:p>
            <a:pPr marL="0" lvl="0" indent="0" algn="l" defTabSz="914400">
              <a:spcBef>
                <a:spcPts val="0"/>
              </a:spcBef>
              <a:buClr>
                <a:srgbClr val="000000"/>
              </a:buClr>
              <a:buSzPts val="3200"/>
              <a:buNone/>
            </a:pPr>
            <a:r>
              <a:rPr lang="en-US" b="1" kern="0" dirty="0">
                <a:solidFill>
                  <a:schemeClr val="tx2">
                    <a:lumMod val="50000"/>
                  </a:schemeClr>
                </a:solidFill>
                <a:latin typeface="Aharoni" pitchFamily="2" charset="-79"/>
                <a:cs typeface="Aharoni" pitchFamily="2" charset="-79"/>
                <a:sym typeface="Calibri"/>
              </a:rPr>
              <a:t>We will use AI to make the artificial heart.</a:t>
            </a:r>
          </a:p>
          <a:p>
            <a:pPr marL="0" lvl="0" indent="0" algn="l" defTabSz="914400">
              <a:spcBef>
                <a:spcPts val="0"/>
              </a:spcBef>
              <a:buClr>
                <a:srgbClr val="000000"/>
              </a:buClr>
              <a:buSzPts val="3200"/>
              <a:buNone/>
            </a:pPr>
            <a:endParaRPr lang="en-US" b="1" kern="0" dirty="0">
              <a:solidFill>
                <a:schemeClr val="tx2">
                  <a:lumMod val="50000"/>
                </a:schemeClr>
              </a:solidFill>
              <a:latin typeface="Aharoni" pitchFamily="2" charset="-79"/>
              <a:cs typeface="Aharoni" pitchFamily="2" charset="-79"/>
              <a:sym typeface="Calibri"/>
            </a:endParaRPr>
          </a:p>
          <a:p>
            <a:pPr marL="0" lvl="0" indent="0" algn="l" defTabSz="914400">
              <a:spcBef>
                <a:spcPts val="0"/>
              </a:spcBef>
              <a:buClr>
                <a:srgbClr val="000000"/>
              </a:buClr>
              <a:buSzPts val="3200"/>
              <a:buNone/>
            </a:pPr>
            <a:r>
              <a:rPr lang="en-US" b="1" kern="0" dirty="0">
                <a:solidFill>
                  <a:schemeClr val="tx2">
                    <a:lumMod val="50000"/>
                  </a:schemeClr>
                </a:solidFill>
                <a:latin typeface="Aharoni" pitchFamily="2" charset="-79"/>
                <a:cs typeface="Aharoni" pitchFamily="2" charset="-79"/>
                <a:sym typeface="Calibri"/>
              </a:rPr>
              <a:t>Technical block diagram for solution:</a:t>
            </a:r>
          </a:p>
          <a:p>
            <a:pPr marL="0" lvl="0" indent="0" algn="l" defTabSz="914400">
              <a:spcBef>
                <a:spcPts val="0"/>
              </a:spcBef>
              <a:buClr>
                <a:srgbClr val="000000"/>
              </a:buClr>
              <a:buSzPts val="3200"/>
              <a:buNone/>
            </a:pPr>
            <a:endParaRPr lang="en-US" b="1" u="sng" kern="0" dirty="0">
              <a:solidFill>
                <a:schemeClr val="tx2">
                  <a:lumMod val="50000"/>
                </a:schemeClr>
              </a:solidFill>
              <a:latin typeface="Aharoni" pitchFamily="2" charset="-79"/>
              <a:cs typeface="Aharoni" pitchFamily="2" charset="-79"/>
              <a:sym typeface="Calibri"/>
            </a:endParaRPr>
          </a:p>
          <a:p>
            <a:pPr marL="0" lvl="0" indent="0" algn="l" defTabSz="914400">
              <a:spcBef>
                <a:spcPts val="0"/>
              </a:spcBef>
              <a:buClr>
                <a:srgbClr val="000000"/>
              </a:buClr>
              <a:buSzPts val="3200"/>
              <a:buNone/>
            </a:pPr>
            <a:r>
              <a:rPr lang="en-US" b="1" kern="0" dirty="0">
                <a:solidFill>
                  <a:schemeClr val="tx2">
                    <a:lumMod val="50000"/>
                  </a:schemeClr>
                </a:solidFill>
                <a:latin typeface="Aharoni" pitchFamily="2" charset="-79"/>
                <a:cs typeface="Aharoni" pitchFamily="2" charset="-79"/>
                <a:sym typeface="Calibri"/>
              </a:rPr>
              <a:t> We will use web development for the platform in order to categorize people and direct them to donate and collect information about the injured</a:t>
            </a:r>
          </a:p>
          <a:p>
            <a:endParaRPr lang="en-US" b="1" dirty="0">
              <a:latin typeface="Aharoni" pitchFamily="2" charset="-79"/>
              <a:cs typeface="Aharoni" pitchFamily="2" charset="-79"/>
            </a:endParaRPr>
          </a:p>
        </p:txBody>
      </p:sp>
      <p:sp>
        <p:nvSpPr>
          <p:cNvPr id="2" name="Title 1"/>
          <p:cNvSpPr>
            <a:spLocks noGrp="1"/>
          </p:cNvSpPr>
          <p:nvPr>
            <p:ph type="title"/>
          </p:nvPr>
        </p:nvSpPr>
        <p:spPr>
          <a:xfrm>
            <a:off x="959157" y="1113764"/>
            <a:ext cx="3269749" cy="4624327"/>
          </a:xfrm>
        </p:spPr>
        <p:txBody>
          <a:bodyPr anchor="ctr">
            <a:normAutofit/>
          </a:bodyPr>
          <a:lstStyle/>
          <a:p>
            <a:r>
              <a:rPr lang="en-US" sz="3000" b="1" dirty="0">
                <a:solidFill>
                  <a:srgbClr val="FFFFFF"/>
                </a:solidFill>
                <a:latin typeface="Aharoni" pitchFamily="2" charset="-79"/>
                <a:cs typeface="Aharoni" pitchFamily="2" charset="-79"/>
              </a:rPr>
              <a:t>Technology Description</a:t>
            </a:r>
          </a:p>
        </p:txBody>
      </p:sp>
    </p:spTree>
    <p:extLst>
      <p:ext uri="{BB962C8B-B14F-4D97-AF65-F5344CB8AC3E}">
        <p14:creationId xmlns:p14="http://schemas.microsoft.com/office/powerpoint/2010/main" val="31752207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7">
            <a:extLst>
              <a:ext uri="{FF2B5EF4-FFF2-40B4-BE49-F238E27FC236}">
                <a16:creationId xmlns:a16="http://schemas.microsoft.com/office/drawing/2014/main" id="{1A59258C-AAC2-41CD-973C-7439B122A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dirty="0"/>
          </a:p>
        </p:txBody>
      </p:sp>
      <p:sp>
        <p:nvSpPr>
          <p:cNvPr id="18" name="Rectangle 9">
            <a:extLst>
              <a:ext uri="{FF2B5EF4-FFF2-40B4-BE49-F238E27FC236}">
                <a16:creationId xmlns:a16="http://schemas.microsoft.com/office/drawing/2014/main" id="{54516B72-0116-42B2-82A2-B11218A36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755769" y="1033390"/>
            <a:ext cx="4855037" cy="4825409"/>
          </a:xfrm>
          <a:ln w="57150">
            <a:noFill/>
          </a:ln>
        </p:spPr>
        <p:txBody>
          <a:bodyPr anchor="ctr">
            <a:normAutofit/>
          </a:bodyPr>
          <a:lstStyle/>
          <a:p>
            <a:pPr marL="0" lvl="0" indent="0" algn="l" defTabSz="914400">
              <a:lnSpc>
                <a:spcPct val="90000"/>
              </a:lnSpc>
              <a:spcBef>
                <a:spcPts val="0"/>
              </a:spcBef>
              <a:buClr>
                <a:srgbClr val="000000"/>
              </a:buClr>
              <a:buSzPts val="3200"/>
              <a:buNone/>
            </a:pPr>
            <a:endParaRPr lang="en-US" sz="1700" b="1" u="sng" kern="0" dirty="0">
              <a:solidFill>
                <a:schemeClr val="accent2">
                  <a:lumMod val="50000"/>
                </a:schemeClr>
              </a:solidFill>
              <a:latin typeface="Calibri"/>
              <a:sym typeface="Calibri"/>
            </a:endParaRPr>
          </a:p>
          <a:p>
            <a:pPr marL="0" lvl="0" indent="0" algn="l" defTabSz="914400">
              <a:lnSpc>
                <a:spcPct val="90000"/>
              </a:lnSpc>
              <a:spcBef>
                <a:spcPts val="0"/>
              </a:spcBef>
              <a:buClr>
                <a:srgbClr val="000000"/>
              </a:buClr>
              <a:buSzPts val="3200"/>
              <a:buNone/>
            </a:pPr>
            <a:r>
              <a:rPr lang="en-US" sz="2400" b="1" kern="0" dirty="0">
                <a:solidFill>
                  <a:srgbClr val="9E0000"/>
                </a:solidFill>
                <a:latin typeface="Arial Black" pitchFamily="34" charset="0"/>
                <a:sym typeface="Calibri"/>
              </a:rPr>
              <a:t>Discuss Prototype:</a:t>
            </a:r>
          </a:p>
          <a:p>
            <a:pPr marL="0" lvl="0" indent="0" algn="l" defTabSz="914400">
              <a:lnSpc>
                <a:spcPct val="90000"/>
              </a:lnSpc>
              <a:spcBef>
                <a:spcPts val="0"/>
              </a:spcBef>
              <a:buClr>
                <a:srgbClr val="000000"/>
              </a:buClr>
              <a:buSzPts val="3200"/>
              <a:buNone/>
            </a:pPr>
            <a:endParaRPr lang="en-US" sz="1700" b="1" u="sng" kern="0" dirty="0">
              <a:solidFill>
                <a:schemeClr val="accent2">
                  <a:lumMod val="50000"/>
                </a:schemeClr>
              </a:solidFill>
              <a:latin typeface="Arial Black" pitchFamily="34" charset="0"/>
              <a:sym typeface="Calibri"/>
            </a:endParaRPr>
          </a:p>
          <a:p>
            <a:pPr marL="0" lvl="0" indent="0" algn="l" defTabSz="914400">
              <a:lnSpc>
                <a:spcPct val="90000"/>
              </a:lnSpc>
              <a:spcBef>
                <a:spcPts val="0"/>
              </a:spcBef>
              <a:buClr>
                <a:srgbClr val="000000"/>
              </a:buClr>
              <a:buSzPts val="3200"/>
              <a:buNone/>
            </a:pPr>
            <a:r>
              <a:rPr lang="en-US" sz="1700" b="1" kern="0" dirty="0">
                <a:solidFill>
                  <a:schemeClr val="tx2">
                    <a:lumMod val="50000"/>
                  </a:schemeClr>
                </a:solidFill>
                <a:latin typeface="Arial Black" pitchFamily="34" charset="0"/>
                <a:sym typeface="Calibri"/>
              </a:rPr>
              <a:t>It is possible to log in from three people who are the donor, the patient and the supporter. The patient and the donor provide the required analyzes every period of time and there is a chat bot to follow up on the health status of the donor</a:t>
            </a:r>
            <a:r>
              <a:rPr lang="en-US" sz="1700" kern="0" dirty="0">
                <a:solidFill>
                  <a:schemeClr val="tx2">
                    <a:lumMod val="50000"/>
                  </a:schemeClr>
                </a:solidFill>
                <a:latin typeface="Arial Black" pitchFamily="34" charset="0"/>
                <a:sym typeface="Calibri"/>
              </a:rPr>
              <a:t>.</a:t>
            </a:r>
          </a:p>
          <a:p>
            <a:pPr marL="0" lvl="0" indent="0" algn="l" defTabSz="914400">
              <a:lnSpc>
                <a:spcPct val="90000"/>
              </a:lnSpc>
              <a:spcBef>
                <a:spcPts val="0"/>
              </a:spcBef>
              <a:buClr>
                <a:srgbClr val="000000"/>
              </a:buClr>
              <a:buSzPts val="3200"/>
              <a:buNone/>
            </a:pPr>
            <a:endParaRPr lang="en-US" sz="1700" kern="0" dirty="0">
              <a:solidFill>
                <a:schemeClr val="accent2">
                  <a:lumMod val="50000"/>
                </a:schemeClr>
              </a:solidFill>
              <a:latin typeface="Arial Black" pitchFamily="34" charset="0"/>
              <a:sym typeface="Calibri"/>
            </a:endParaRPr>
          </a:p>
          <a:p>
            <a:pPr marL="0" lvl="0" indent="0" algn="l" defTabSz="914400">
              <a:lnSpc>
                <a:spcPct val="90000"/>
              </a:lnSpc>
              <a:spcBef>
                <a:spcPts val="0"/>
              </a:spcBef>
              <a:buClr>
                <a:srgbClr val="000000"/>
              </a:buClr>
              <a:buSzPts val="3200"/>
              <a:buNone/>
            </a:pPr>
            <a:r>
              <a:rPr lang="en-US" altLang="en-US" sz="2400" b="1" dirty="0">
                <a:solidFill>
                  <a:srgbClr val="9E0000"/>
                </a:solidFill>
                <a:latin typeface="Arial Black" pitchFamily="34" charset="0"/>
                <a:cs typeface="Calibri" panose="020F0502020204030204" pitchFamily="34" charset="0"/>
              </a:rPr>
              <a:t>Framework design:</a:t>
            </a:r>
          </a:p>
          <a:p>
            <a:pPr marL="0" lvl="0" indent="0" algn="l" defTabSz="914400">
              <a:lnSpc>
                <a:spcPct val="90000"/>
              </a:lnSpc>
              <a:spcBef>
                <a:spcPts val="0"/>
              </a:spcBef>
              <a:buClr>
                <a:srgbClr val="000000"/>
              </a:buClr>
              <a:buSzPts val="3200"/>
              <a:buNone/>
            </a:pPr>
            <a:endParaRPr lang="en-US" altLang="en-US" sz="1700" b="1" u="sng" dirty="0">
              <a:solidFill>
                <a:schemeClr val="accent2">
                  <a:lumMod val="50000"/>
                </a:schemeClr>
              </a:solidFill>
              <a:latin typeface="Arial Black" pitchFamily="34" charset="0"/>
              <a:cs typeface="Calibri" panose="020F0502020204030204" pitchFamily="34" charset="0"/>
            </a:endParaRPr>
          </a:p>
          <a:p>
            <a:pPr marL="0" lvl="0" indent="0" algn="l" defTabSz="914400">
              <a:lnSpc>
                <a:spcPct val="90000"/>
              </a:lnSpc>
              <a:spcBef>
                <a:spcPts val="0"/>
              </a:spcBef>
              <a:buClr>
                <a:srgbClr val="000000"/>
              </a:buClr>
              <a:buSzPts val="3200"/>
              <a:buNone/>
            </a:pPr>
            <a:r>
              <a:rPr lang="en-US" sz="1700" b="1" kern="0" dirty="0">
                <a:solidFill>
                  <a:schemeClr val="accent2">
                    <a:lumMod val="50000"/>
                  </a:schemeClr>
                </a:solidFill>
                <a:latin typeface="Arial Black" pitchFamily="34" charset="0"/>
                <a:cs typeface="Calibri" panose="020F0502020204030204" pitchFamily="34" charset="0"/>
                <a:sym typeface="Calibri"/>
              </a:rPr>
              <a:t>          </a:t>
            </a:r>
            <a:r>
              <a:rPr lang="en-US" sz="1700" b="1" kern="0" dirty="0">
                <a:solidFill>
                  <a:schemeClr val="tx2">
                    <a:lumMod val="50000"/>
                  </a:schemeClr>
                </a:solidFill>
                <a:latin typeface="Arial Black" pitchFamily="34" charset="0"/>
                <a:cs typeface="Calibri" panose="020F0502020204030204" pitchFamily="34" charset="0"/>
                <a:sym typeface="Calibri"/>
              </a:rPr>
              <a:t>Using adobe </a:t>
            </a:r>
            <a:r>
              <a:rPr lang="en-US" sz="1700" b="1" kern="0" dirty="0" err="1">
                <a:solidFill>
                  <a:schemeClr val="tx2">
                    <a:lumMod val="50000"/>
                  </a:schemeClr>
                </a:solidFill>
                <a:latin typeface="Arial Black" pitchFamily="34" charset="0"/>
                <a:cs typeface="Calibri" panose="020F0502020204030204" pitchFamily="34" charset="0"/>
                <a:sym typeface="Calibri"/>
              </a:rPr>
              <a:t>xd</a:t>
            </a:r>
            <a:r>
              <a:rPr lang="en-US" sz="1700" b="1" kern="0" dirty="0">
                <a:solidFill>
                  <a:schemeClr val="tx2">
                    <a:lumMod val="50000"/>
                  </a:schemeClr>
                </a:solidFill>
                <a:latin typeface="Arial Black" pitchFamily="34" charset="0"/>
                <a:cs typeface="Calibri" panose="020F0502020204030204" pitchFamily="34" charset="0"/>
                <a:sym typeface="Calibri"/>
              </a:rPr>
              <a:t> </a:t>
            </a:r>
            <a:r>
              <a:rPr lang="en-US" altLang="en-US" sz="1700" b="1" dirty="0">
                <a:solidFill>
                  <a:schemeClr val="tx2">
                    <a:lumMod val="50000"/>
                  </a:schemeClr>
                </a:solidFill>
                <a:latin typeface="Arial Black" pitchFamily="34" charset="0"/>
                <a:cs typeface="Calibri" panose="020F0502020204030204" pitchFamily="34" charset="0"/>
              </a:rPr>
              <a:t>Framework  </a:t>
            </a:r>
            <a:r>
              <a:rPr lang="en-US" sz="1700" b="1" kern="0" dirty="0">
                <a:solidFill>
                  <a:schemeClr val="tx2">
                    <a:lumMod val="50000"/>
                  </a:schemeClr>
                </a:solidFill>
                <a:latin typeface="Arial Black" pitchFamily="34" charset="0"/>
                <a:cs typeface="Calibri" panose="020F0502020204030204" pitchFamily="34" charset="0"/>
                <a:sym typeface="Calibri"/>
              </a:rPr>
              <a:t>to make a </a:t>
            </a:r>
            <a:r>
              <a:rPr lang="en-US" sz="1700" b="1" kern="0" dirty="0" err="1">
                <a:solidFill>
                  <a:schemeClr val="tx2">
                    <a:lumMod val="50000"/>
                  </a:schemeClr>
                </a:solidFill>
                <a:latin typeface="Arial Black" pitchFamily="34" charset="0"/>
                <a:cs typeface="Calibri" panose="020F0502020204030204" pitchFamily="34" charset="0"/>
                <a:sym typeface="Calibri"/>
              </a:rPr>
              <a:t>ux</a:t>
            </a:r>
            <a:r>
              <a:rPr lang="en-US" sz="1700" b="1" kern="0" dirty="0">
                <a:solidFill>
                  <a:schemeClr val="tx2">
                    <a:lumMod val="50000"/>
                  </a:schemeClr>
                </a:solidFill>
                <a:latin typeface="Arial Black" pitchFamily="34" charset="0"/>
                <a:cs typeface="Calibri" panose="020F0502020204030204" pitchFamily="34" charset="0"/>
                <a:sym typeface="Calibri"/>
              </a:rPr>
              <a:t> prototype.</a:t>
            </a:r>
          </a:p>
          <a:p>
            <a:pPr marL="0" lvl="0" indent="0" algn="l" defTabSz="914400">
              <a:lnSpc>
                <a:spcPct val="90000"/>
              </a:lnSpc>
              <a:spcBef>
                <a:spcPts val="0"/>
              </a:spcBef>
              <a:buClr>
                <a:srgbClr val="000000"/>
              </a:buClr>
              <a:buSzPts val="3200"/>
              <a:buNone/>
            </a:pPr>
            <a:r>
              <a:rPr lang="en-US" sz="1700" b="1" kern="0" dirty="0">
                <a:solidFill>
                  <a:schemeClr val="tx2">
                    <a:lumMod val="50000"/>
                  </a:schemeClr>
                </a:solidFill>
                <a:latin typeface="Arial Black" pitchFamily="34" charset="0"/>
                <a:cs typeface="Calibri" panose="020F0502020204030204" pitchFamily="34" charset="0"/>
                <a:sym typeface="Calibri"/>
              </a:rPr>
              <a:t>             Link</a:t>
            </a:r>
            <a:r>
              <a:rPr lang="en-US" sz="1700" b="1" kern="0" dirty="0">
                <a:solidFill>
                  <a:schemeClr val="tx2">
                    <a:lumMod val="50000"/>
                  </a:schemeClr>
                </a:solidFill>
                <a:latin typeface="Arial Black" pitchFamily="34" charset="0"/>
                <a:cs typeface="Calibri" panose="020F0502020204030204" pitchFamily="34" charset="0"/>
                <a:sym typeface="Wingdings" panose="05000000000000000000" pitchFamily="2" charset="2"/>
              </a:rPr>
              <a:t></a:t>
            </a:r>
            <a:r>
              <a:rPr lang="en-US" sz="1700" kern="0" dirty="0">
                <a:solidFill>
                  <a:schemeClr val="tx2">
                    <a:lumMod val="50000"/>
                  </a:schemeClr>
                </a:solidFill>
                <a:latin typeface="Arial Black" pitchFamily="34" charset="0"/>
                <a:cs typeface="Calibri" panose="020F0502020204030204" pitchFamily="34" charset="0"/>
                <a:sym typeface="Wingdings" panose="05000000000000000000" pitchFamily="2" charset="2"/>
              </a:rPr>
              <a:t> </a:t>
            </a:r>
            <a:r>
              <a:rPr lang="en-US" sz="1700" kern="0" dirty="0">
                <a:solidFill>
                  <a:schemeClr val="accent2">
                    <a:lumMod val="50000"/>
                  </a:schemeClr>
                </a:solidFill>
                <a:latin typeface="Calibri" panose="020F0502020204030204" pitchFamily="34" charset="0"/>
                <a:cs typeface="Calibri" panose="020F0502020204030204" pitchFamily="34" charset="0"/>
                <a:sym typeface="Wingdings" panose="05000000000000000000" pitchFamily="2" charset="2"/>
                <a:hlinkClick r:id="rId2"/>
              </a:rPr>
              <a:t>view prototype</a:t>
            </a:r>
            <a:endParaRPr lang="en-US" sz="1700" kern="0" dirty="0">
              <a:solidFill>
                <a:schemeClr val="accent2">
                  <a:lumMod val="50000"/>
                </a:schemeClr>
              </a:solidFill>
              <a:latin typeface="Calibri" panose="020F0502020204030204" pitchFamily="34" charset="0"/>
              <a:cs typeface="Calibri" panose="020F0502020204030204" pitchFamily="34" charset="0"/>
              <a:sym typeface="Calibri"/>
            </a:endParaRPr>
          </a:p>
          <a:p>
            <a:pPr marL="0" lvl="0" indent="0" defTabSz="914400">
              <a:lnSpc>
                <a:spcPct val="90000"/>
              </a:lnSpc>
              <a:spcBef>
                <a:spcPts val="0"/>
              </a:spcBef>
              <a:buClr>
                <a:srgbClr val="000000"/>
              </a:buClr>
              <a:buSzPts val="3200"/>
              <a:buNone/>
            </a:pPr>
            <a:endParaRPr lang="en-US" sz="1700" b="1" u="sng" kern="0" dirty="0">
              <a:solidFill>
                <a:schemeClr val="accent2">
                  <a:lumMod val="50000"/>
                </a:schemeClr>
              </a:solidFill>
              <a:latin typeface="Calibri" panose="020F0502020204030204" pitchFamily="34" charset="0"/>
              <a:cs typeface="Calibri" panose="020F0502020204030204" pitchFamily="34" charset="0"/>
              <a:sym typeface="Calibri"/>
            </a:endParaRPr>
          </a:p>
          <a:p>
            <a:pPr>
              <a:lnSpc>
                <a:spcPct val="90000"/>
              </a:lnSpc>
            </a:pPr>
            <a:endParaRPr lang="en-US" sz="1700" dirty="0">
              <a:solidFill>
                <a:schemeClr val="accent2">
                  <a:lumMod val="50000"/>
                </a:schemeClr>
              </a:solidFill>
            </a:endParaRPr>
          </a:p>
        </p:txBody>
      </p:sp>
      <p:sp>
        <p:nvSpPr>
          <p:cNvPr id="2" name="Title 1"/>
          <p:cNvSpPr>
            <a:spLocks noGrp="1"/>
          </p:cNvSpPr>
          <p:nvPr>
            <p:ph type="title"/>
          </p:nvPr>
        </p:nvSpPr>
        <p:spPr>
          <a:xfrm>
            <a:off x="643468" y="1033389"/>
            <a:ext cx="4826256" cy="4825409"/>
          </a:xfrm>
        </p:spPr>
        <p:txBody>
          <a:bodyPr anchor="ctr">
            <a:normAutofit/>
          </a:bodyPr>
          <a:lstStyle/>
          <a:p>
            <a:r>
              <a:rPr lang="en-US" sz="5400" b="1" dirty="0">
                <a:solidFill>
                  <a:srgbClr val="FFFFFF"/>
                </a:solidFill>
                <a:latin typeface="Aharoni" pitchFamily="2" charset="-79"/>
                <a:cs typeface="Aharoni" pitchFamily="2" charset="-79"/>
              </a:rPr>
              <a:t>Prototype</a:t>
            </a:r>
          </a:p>
        </p:txBody>
      </p:sp>
    </p:spTree>
    <p:extLst>
      <p:ext uri="{BB962C8B-B14F-4D97-AF65-F5344CB8AC3E}">
        <p14:creationId xmlns:p14="http://schemas.microsoft.com/office/powerpoint/2010/main" val="1323153693"/>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ownload browser window png - Free PNG Images | TOPpng">
            <a:extLst>
              <a:ext uri="{FF2B5EF4-FFF2-40B4-BE49-F238E27FC236}">
                <a16:creationId xmlns:a16="http://schemas.microsoft.com/office/drawing/2014/main" id="{2199814B-EFEA-4B7C-F7E9-38B56945E6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797" y="19823"/>
            <a:ext cx="4444188" cy="315854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C5ABB74-7417-92DE-013D-96916FE84E15}"/>
              </a:ext>
            </a:extLst>
          </p:cNvPr>
          <p:cNvPicPr>
            <a:picLocks noChangeAspect="1"/>
          </p:cNvPicPr>
          <p:nvPr/>
        </p:nvPicPr>
        <p:blipFill>
          <a:blip r:embed="rId3"/>
          <a:stretch>
            <a:fillRect/>
          </a:stretch>
        </p:blipFill>
        <p:spPr>
          <a:xfrm>
            <a:off x="385673" y="450481"/>
            <a:ext cx="4276435" cy="2549236"/>
          </a:xfrm>
          <a:prstGeom prst="rect">
            <a:avLst/>
          </a:prstGeom>
        </p:spPr>
      </p:pic>
      <p:pic>
        <p:nvPicPr>
          <p:cNvPr id="9" name="Picture 8" descr="Download browser window png - Free PNG Images | TOPpng">
            <a:extLst>
              <a:ext uri="{FF2B5EF4-FFF2-40B4-BE49-F238E27FC236}">
                <a16:creationId xmlns:a16="http://schemas.microsoft.com/office/drawing/2014/main" id="{217626EC-4FD6-BA8E-D058-101726475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7707" y="-41553"/>
            <a:ext cx="4444188" cy="31585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9DDE027-BD18-DD4A-A9AD-29F987610AFF}"/>
              </a:ext>
            </a:extLst>
          </p:cNvPr>
          <p:cNvPicPr>
            <a:picLocks noChangeAspect="1"/>
          </p:cNvPicPr>
          <p:nvPr/>
        </p:nvPicPr>
        <p:blipFill>
          <a:blip r:embed="rId4"/>
          <a:stretch>
            <a:fillRect/>
          </a:stretch>
        </p:blipFill>
        <p:spPr>
          <a:xfrm>
            <a:off x="6331582" y="329664"/>
            <a:ext cx="4276437" cy="2538866"/>
          </a:xfrm>
          <a:prstGeom prst="rect">
            <a:avLst/>
          </a:prstGeom>
        </p:spPr>
      </p:pic>
      <p:pic>
        <p:nvPicPr>
          <p:cNvPr id="12" name="Picture 11" descr="Download browser window png - Free PNG Images | TOPpng">
            <a:extLst>
              <a:ext uri="{FF2B5EF4-FFF2-40B4-BE49-F238E27FC236}">
                <a16:creationId xmlns:a16="http://schemas.microsoft.com/office/drawing/2014/main" id="{E89A91C9-C6B2-7242-2F29-EF1722044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797" y="3178371"/>
            <a:ext cx="4444188" cy="28863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51F96A7B-D363-5943-C34E-0D396A629BD9}"/>
              </a:ext>
            </a:extLst>
          </p:cNvPr>
          <p:cNvPicPr>
            <a:picLocks noChangeAspect="1"/>
          </p:cNvPicPr>
          <p:nvPr/>
        </p:nvPicPr>
        <p:blipFill>
          <a:blip r:embed="rId5"/>
          <a:stretch>
            <a:fillRect/>
          </a:stretch>
        </p:blipFill>
        <p:spPr>
          <a:xfrm>
            <a:off x="385673" y="3600335"/>
            <a:ext cx="4276434" cy="2303348"/>
          </a:xfrm>
          <a:prstGeom prst="rect">
            <a:avLst/>
          </a:prstGeom>
        </p:spPr>
      </p:pic>
      <p:pic>
        <p:nvPicPr>
          <p:cNvPr id="15" name="Picture 14" descr="Download browser window png - Free PNG Images | TOPpng">
            <a:extLst>
              <a:ext uri="{FF2B5EF4-FFF2-40B4-BE49-F238E27FC236}">
                <a16:creationId xmlns:a16="http://schemas.microsoft.com/office/drawing/2014/main" id="{15884BB4-3B82-7688-266D-C67F7667C3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3636" y="3308810"/>
            <a:ext cx="4444188" cy="288639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6E56E48E-77C2-C895-79B5-7E77115ED220}"/>
              </a:ext>
            </a:extLst>
          </p:cNvPr>
          <p:cNvPicPr>
            <a:picLocks noChangeAspect="1"/>
          </p:cNvPicPr>
          <p:nvPr/>
        </p:nvPicPr>
        <p:blipFill>
          <a:blip r:embed="rId6"/>
          <a:stretch>
            <a:fillRect/>
          </a:stretch>
        </p:blipFill>
        <p:spPr>
          <a:xfrm>
            <a:off x="6087511" y="3728069"/>
            <a:ext cx="4276437" cy="2303348"/>
          </a:xfrm>
          <a:prstGeom prst="rect">
            <a:avLst/>
          </a:prstGeom>
        </p:spPr>
      </p:pic>
    </p:spTree>
    <p:extLst>
      <p:ext uri="{BB962C8B-B14F-4D97-AF65-F5344CB8AC3E}">
        <p14:creationId xmlns:p14="http://schemas.microsoft.com/office/powerpoint/2010/main" val="49846094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28">
            <a:extLst>
              <a:ext uri="{FF2B5EF4-FFF2-40B4-BE49-F238E27FC236}">
                <a16:creationId xmlns:a16="http://schemas.microsoft.com/office/drawing/2014/main" id="{9ADDB9E1-AB12-462E-8E0D-83CA31C6E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0">
            <a:extLst>
              <a:ext uri="{FF2B5EF4-FFF2-40B4-BE49-F238E27FC236}">
                <a16:creationId xmlns:a16="http://schemas.microsoft.com/office/drawing/2014/main" id="{214040EB-4842-44D5-9380-BDF41FB7BA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 name="Content Placeholder 2">
            <a:extLst>
              <a:ext uri="{FF2B5EF4-FFF2-40B4-BE49-F238E27FC236}">
                <a16:creationId xmlns:a16="http://schemas.microsoft.com/office/drawing/2014/main" id="{F2BCF1B6-952B-D147-C5B2-65333269D60F}"/>
              </a:ext>
            </a:extLst>
          </p:cNvPr>
          <p:cNvGraphicFramePr>
            <a:graphicFrameLocks noGrp="1"/>
          </p:cNvGraphicFramePr>
          <p:nvPr>
            <p:ph idx="1"/>
            <p:extLst>
              <p:ext uri="{D42A27DB-BD31-4B8C-83A1-F6EECF244321}">
                <p14:modId xmlns:p14="http://schemas.microsoft.com/office/powerpoint/2010/main" val="376932163"/>
              </p:ext>
            </p:extLst>
          </p:nvPr>
        </p:nvGraphicFramePr>
        <p:xfrm>
          <a:off x="4561870" y="723900"/>
          <a:ext cx="7183597" cy="32526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a:xfrm>
            <a:off x="803189" y="1209184"/>
            <a:ext cx="3089189" cy="4734416"/>
          </a:xfrm>
        </p:spPr>
        <p:txBody>
          <a:bodyPr anchor="ctr">
            <a:normAutofit/>
          </a:bodyPr>
          <a:lstStyle/>
          <a:p>
            <a:r>
              <a:rPr lang="en-US" b="1">
                <a:solidFill>
                  <a:srgbClr val="FFFFFF"/>
                </a:solidFill>
              </a:rPr>
              <a:t>Value Proposition</a:t>
            </a:r>
          </a:p>
        </p:txBody>
      </p:sp>
      <p:sp>
        <p:nvSpPr>
          <p:cNvPr id="40" name="Rectangle 32">
            <a:extLst>
              <a:ext uri="{FF2B5EF4-FFF2-40B4-BE49-F238E27FC236}">
                <a16:creationId xmlns:a16="http://schemas.microsoft.com/office/drawing/2014/main" id="{0C076E08-C160-41E7-8D09-E2436B591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34">
            <a:extLst>
              <a:ext uri="{FF2B5EF4-FFF2-40B4-BE49-F238E27FC236}">
                <a16:creationId xmlns:a16="http://schemas.microsoft.com/office/drawing/2014/main" id="{25A65B62-07C4-4876-A101-9C85F48A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9E0000"/>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D02BCE7C-4E97-4627-9FD1-DD7B633E5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2730202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155905" y="485678"/>
            <a:ext cx="6108179" cy="5888772"/>
          </a:xfrm>
        </p:spPr>
        <p:txBody>
          <a:bodyPr anchor="ctr">
            <a:normAutofit/>
          </a:bodyPr>
          <a:lstStyle/>
          <a:p>
            <a:pPr marL="0" lvl="0" indent="0" algn="l" defTabSz="914400">
              <a:lnSpc>
                <a:spcPct val="90000"/>
              </a:lnSpc>
              <a:spcBef>
                <a:spcPts val="700"/>
              </a:spcBef>
              <a:buClr>
                <a:srgbClr val="000000"/>
              </a:buClr>
              <a:buSzPts val="2700"/>
              <a:buNone/>
            </a:pPr>
            <a:r>
              <a:rPr lang="en-US" sz="2000" b="1" kern="0" dirty="0">
                <a:solidFill>
                  <a:srgbClr val="9E0000"/>
                </a:solidFill>
                <a:latin typeface="Arial Black" pitchFamily="34" charset="0"/>
                <a:sym typeface="Calibri"/>
              </a:rPr>
              <a:t>Alternative solutions to the problem?</a:t>
            </a:r>
            <a:endParaRPr lang="en-US" sz="2000" b="1" kern="0" dirty="0">
              <a:solidFill>
                <a:srgbClr val="9E0000"/>
              </a:solidFill>
              <a:latin typeface="Arial Black" pitchFamily="34" charset="0"/>
              <a:cs typeface="Aharoni" pitchFamily="2" charset="-79"/>
              <a:sym typeface="Calibri"/>
            </a:endParaRPr>
          </a:p>
          <a:p>
            <a:pPr marL="0" lvl="0" indent="0" algn="l" defTabSz="914400">
              <a:lnSpc>
                <a:spcPct val="90000"/>
              </a:lnSpc>
              <a:spcBef>
                <a:spcPts val="700"/>
              </a:spcBef>
              <a:buClr>
                <a:srgbClr val="000000"/>
              </a:buClr>
              <a:buSzPts val="2700"/>
              <a:buNone/>
            </a:pPr>
            <a:r>
              <a:rPr lang="en-US" sz="2000" b="1" kern="0" dirty="0">
                <a:solidFill>
                  <a:schemeClr val="tx2">
                    <a:lumMod val="50000"/>
                  </a:schemeClr>
                </a:solidFill>
                <a:latin typeface="Aharoni" pitchFamily="2" charset="-79"/>
                <a:cs typeface="Aharoni" pitchFamily="2" charset="-79"/>
                <a:sym typeface="Calibri"/>
              </a:rPr>
              <a:t>Protecting the hearts of children from the age of </a:t>
            </a:r>
            <a:r>
              <a:rPr lang="en-US" sz="3500" b="1" kern="0" dirty="0">
                <a:solidFill>
                  <a:schemeClr val="tx2">
                    <a:lumMod val="50000"/>
                  </a:schemeClr>
                </a:solidFill>
                <a:latin typeface="Aharoni" pitchFamily="2" charset="-79"/>
                <a:cs typeface="Aharoni" pitchFamily="2" charset="-79"/>
                <a:sym typeface="Calibri"/>
              </a:rPr>
              <a:t>15:5</a:t>
            </a:r>
            <a:r>
              <a:rPr lang="en-US" sz="2000" b="1" kern="0" dirty="0">
                <a:solidFill>
                  <a:schemeClr val="tx2">
                    <a:lumMod val="50000"/>
                  </a:schemeClr>
                </a:solidFill>
                <a:latin typeface="Aharoni" pitchFamily="2" charset="-79"/>
                <a:cs typeface="Aharoni" pitchFamily="2" charset="-79"/>
                <a:sym typeface="Calibri"/>
              </a:rPr>
              <a:t> years from rheumatism of the heart. meditations are good for complete novices and seasoned practitioners, and you have your pick when it comes to how long you can dedicate to the app each </a:t>
            </a:r>
            <a:r>
              <a:rPr lang="en-US" sz="2000" b="1" kern="0" dirty="0" err="1">
                <a:solidFill>
                  <a:schemeClr val="tx2">
                    <a:lumMod val="50000"/>
                  </a:schemeClr>
                </a:solidFill>
                <a:latin typeface="Aharoni" pitchFamily="2" charset="-79"/>
                <a:cs typeface="Aharoni" pitchFamily="2" charset="-79"/>
                <a:sym typeface="Calibri"/>
              </a:rPr>
              <a:t>day.app</a:t>
            </a:r>
            <a:r>
              <a:rPr lang="en-US" sz="2000" b="1" kern="0" dirty="0">
                <a:solidFill>
                  <a:schemeClr val="tx2">
                    <a:lumMod val="50000"/>
                  </a:schemeClr>
                </a:solidFill>
                <a:latin typeface="Aharoni" pitchFamily="2" charset="-79"/>
                <a:cs typeface="Aharoni" pitchFamily="2" charset="-79"/>
                <a:sym typeface="Calibri"/>
              </a:rPr>
              <a:t> will offers a mood check-in feature that tracks your mood throughout the day and puts together a personalized report of your moods.</a:t>
            </a:r>
          </a:p>
          <a:p>
            <a:pPr marL="0" lvl="0" indent="0" algn="l" defTabSz="914400">
              <a:lnSpc>
                <a:spcPct val="90000"/>
              </a:lnSpc>
              <a:spcBef>
                <a:spcPts val="700"/>
              </a:spcBef>
              <a:buClr>
                <a:srgbClr val="000000"/>
              </a:buClr>
              <a:buSzPts val="2700"/>
              <a:buNone/>
            </a:pPr>
            <a:endParaRPr lang="en-US" sz="2000" kern="0" dirty="0">
              <a:solidFill>
                <a:schemeClr val="tx2">
                  <a:lumMod val="50000"/>
                </a:schemeClr>
              </a:solidFill>
              <a:latin typeface="Aharoni" pitchFamily="2" charset="-79"/>
              <a:cs typeface="Aharoni" pitchFamily="2" charset="-79"/>
              <a:sym typeface="Calibri"/>
            </a:endParaRPr>
          </a:p>
          <a:p>
            <a:pPr marL="31750" lvl="0" indent="0" algn="l" defTabSz="914400">
              <a:lnSpc>
                <a:spcPct val="90000"/>
              </a:lnSpc>
              <a:spcBef>
                <a:spcPts val="0"/>
              </a:spcBef>
              <a:buClr>
                <a:srgbClr val="000000"/>
              </a:buClr>
              <a:buSzPts val="2700"/>
              <a:buNone/>
            </a:pPr>
            <a:r>
              <a:rPr lang="en-US" sz="2000" b="1" kern="0" dirty="0">
                <a:solidFill>
                  <a:srgbClr val="9E0000"/>
                </a:solidFill>
                <a:latin typeface="Aharoni" pitchFamily="2" charset="-79"/>
                <a:cs typeface="Aharoni" pitchFamily="2" charset="-79"/>
                <a:sym typeface="Calibri"/>
              </a:rPr>
              <a:t>Competitors:</a:t>
            </a:r>
          </a:p>
          <a:p>
            <a:pPr marL="31750" lvl="0" indent="0" algn="l" defTabSz="914400">
              <a:lnSpc>
                <a:spcPct val="90000"/>
              </a:lnSpc>
              <a:spcBef>
                <a:spcPts val="0"/>
              </a:spcBef>
              <a:buClr>
                <a:srgbClr val="000000"/>
              </a:buClr>
              <a:buSzPts val="2700"/>
              <a:buNone/>
            </a:pPr>
            <a:r>
              <a:rPr lang="en-US" sz="2200" b="1" kern="0" dirty="0">
                <a:solidFill>
                  <a:schemeClr val="tx2">
                    <a:lumMod val="50000"/>
                  </a:schemeClr>
                </a:solidFill>
                <a:latin typeface="Aharoni" pitchFamily="2" charset="-79"/>
                <a:cs typeface="Aharoni" pitchFamily="2" charset="-79"/>
                <a:sym typeface="Calibri"/>
              </a:rPr>
              <a:t>There are many medical websites that publish and give medical advice for heart patients, such as the </a:t>
            </a:r>
            <a:r>
              <a:rPr lang="en-US" sz="2200" b="1" kern="0" dirty="0" err="1">
                <a:solidFill>
                  <a:schemeClr val="tx2">
                    <a:lumMod val="50000"/>
                  </a:schemeClr>
                </a:solidFill>
                <a:latin typeface="Aharoni" pitchFamily="2" charset="-79"/>
                <a:cs typeface="Aharoni" pitchFamily="2" charset="-79"/>
                <a:sym typeface="Calibri"/>
              </a:rPr>
              <a:t>Webteb</a:t>
            </a:r>
            <a:r>
              <a:rPr lang="en-US" sz="2200" b="1" kern="0" dirty="0">
                <a:solidFill>
                  <a:schemeClr val="tx2">
                    <a:lumMod val="50000"/>
                  </a:schemeClr>
                </a:solidFill>
                <a:latin typeface="Aharoni" pitchFamily="2" charset="-79"/>
                <a:cs typeface="Aharoni" pitchFamily="2" charset="-79"/>
                <a:sym typeface="Calibri"/>
              </a:rPr>
              <a:t> and the Al-</a:t>
            </a:r>
            <a:r>
              <a:rPr lang="en-US" sz="2200" b="1" kern="0" dirty="0" err="1">
                <a:solidFill>
                  <a:schemeClr val="tx2">
                    <a:lumMod val="50000"/>
                  </a:schemeClr>
                </a:solidFill>
                <a:latin typeface="Aharoni" pitchFamily="2" charset="-79"/>
                <a:cs typeface="Aharoni" pitchFamily="2" charset="-79"/>
                <a:sym typeface="Calibri"/>
              </a:rPr>
              <a:t>Tibbi</a:t>
            </a:r>
            <a:r>
              <a:rPr lang="en-US" sz="2200" b="1" kern="0" dirty="0">
                <a:solidFill>
                  <a:schemeClr val="tx2">
                    <a:lumMod val="50000"/>
                  </a:schemeClr>
                </a:solidFill>
                <a:latin typeface="Aharoni" pitchFamily="2" charset="-79"/>
                <a:cs typeface="Aharoni" pitchFamily="2" charset="-79"/>
                <a:sym typeface="Calibri"/>
              </a:rPr>
              <a:t> website</a:t>
            </a:r>
            <a:r>
              <a:rPr lang="en-US" sz="2000" b="1" kern="0" dirty="0">
                <a:solidFill>
                  <a:srgbClr val="002060"/>
                </a:solidFill>
                <a:latin typeface="Aharoni" pitchFamily="2" charset="-79"/>
                <a:cs typeface="Aharoni" pitchFamily="2" charset="-79"/>
                <a:sym typeface="Calibri"/>
              </a:rPr>
              <a:t>.</a:t>
            </a:r>
          </a:p>
          <a:p>
            <a:pPr marL="31750" lvl="0" indent="0" algn="l" defTabSz="914400">
              <a:lnSpc>
                <a:spcPct val="90000"/>
              </a:lnSpc>
              <a:spcBef>
                <a:spcPts val="0"/>
              </a:spcBef>
              <a:buClr>
                <a:srgbClr val="000000"/>
              </a:buClr>
              <a:buSzPts val="2700"/>
              <a:buNone/>
            </a:pPr>
            <a:endParaRPr lang="en-US" sz="2000" kern="0" dirty="0">
              <a:latin typeface="Aharoni" pitchFamily="2" charset="-79"/>
              <a:cs typeface="Aharoni" pitchFamily="2" charset="-79"/>
              <a:sym typeface="Calibri"/>
            </a:endParaRPr>
          </a:p>
          <a:p>
            <a:pPr marL="31750" lvl="0" indent="0" algn="l" defTabSz="914400">
              <a:lnSpc>
                <a:spcPct val="90000"/>
              </a:lnSpc>
              <a:spcBef>
                <a:spcPts val="0"/>
              </a:spcBef>
              <a:buClr>
                <a:srgbClr val="000000"/>
              </a:buClr>
              <a:buSzPts val="2700"/>
              <a:buNone/>
            </a:pPr>
            <a:r>
              <a:rPr lang="en-US" sz="2000" b="1" kern="0" dirty="0">
                <a:solidFill>
                  <a:srgbClr val="9E0000"/>
                </a:solidFill>
                <a:latin typeface="Aharoni" pitchFamily="2" charset="-79"/>
                <a:cs typeface="Aharoni" pitchFamily="2" charset="-79"/>
                <a:sym typeface="Calibri"/>
              </a:rPr>
              <a:t>Why think that we are better? </a:t>
            </a:r>
          </a:p>
          <a:p>
            <a:pPr marL="31750" lvl="0" indent="0" algn="l" defTabSz="914400">
              <a:lnSpc>
                <a:spcPct val="90000"/>
              </a:lnSpc>
              <a:spcBef>
                <a:spcPts val="0"/>
              </a:spcBef>
              <a:buClr>
                <a:srgbClr val="000000"/>
              </a:buClr>
              <a:buSzPts val="2700"/>
              <a:buNone/>
            </a:pPr>
            <a:r>
              <a:rPr lang="en-US" sz="2000" b="1" kern="0" dirty="0">
                <a:solidFill>
                  <a:schemeClr val="tx2">
                    <a:lumMod val="50000"/>
                  </a:schemeClr>
                </a:solidFill>
                <a:latin typeface="Aharoni" pitchFamily="2" charset="-79"/>
                <a:cs typeface="Aharoni" pitchFamily="2" charset="-79"/>
                <a:sym typeface="Calibri"/>
              </a:rPr>
              <a:t>We provide services with the latest technology</a:t>
            </a:r>
          </a:p>
          <a:p>
            <a:pPr>
              <a:lnSpc>
                <a:spcPct val="90000"/>
              </a:lnSpc>
            </a:pPr>
            <a:endParaRPr lang="en-US" sz="1700" dirty="0">
              <a:latin typeface="Aharoni" pitchFamily="2" charset="-79"/>
              <a:cs typeface="Aharoni" pitchFamily="2" charset="-79"/>
            </a:endParaRPr>
          </a:p>
        </p:txBody>
      </p:sp>
      <p:sp>
        <p:nvSpPr>
          <p:cNvPr id="2" name="Title 1"/>
          <p:cNvSpPr>
            <a:spLocks noGrp="1"/>
          </p:cNvSpPr>
          <p:nvPr>
            <p:ph type="title"/>
          </p:nvPr>
        </p:nvSpPr>
        <p:spPr>
          <a:xfrm>
            <a:off x="959157" y="1113764"/>
            <a:ext cx="3269749" cy="4624327"/>
          </a:xfrm>
        </p:spPr>
        <p:txBody>
          <a:bodyPr anchor="ctr">
            <a:normAutofit/>
          </a:bodyPr>
          <a:lstStyle/>
          <a:p>
            <a:r>
              <a:rPr lang="en-US" sz="3000" b="1" dirty="0">
                <a:solidFill>
                  <a:srgbClr val="FFFFFF"/>
                </a:solidFill>
                <a:latin typeface="Aharoni" pitchFamily="2" charset="-79"/>
                <a:cs typeface="Aharoni" pitchFamily="2" charset="-79"/>
              </a:rPr>
              <a:t>competitors</a:t>
            </a:r>
          </a:p>
        </p:txBody>
      </p:sp>
    </p:spTree>
    <p:extLst>
      <p:ext uri="{BB962C8B-B14F-4D97-AF65-F5344CB8AC3E}">
        <p14:creationId xmlns:p14="http://schemas.microsoft.com/office/powerpoint/2010/main" val="3864327616"/>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22">
            <a:extLst>
              <a:ext uri="{FF2B5EF4-FFF2-40B4-BE49-F238E27FC236}">
                <a16:creationId xmlns:a16="http://schemas.microsoft.com/office/drawing/2014/main" id="{E9209EA6-FB9C-4E80-9B63-3BC4C0628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7D98868-D6DC-40C4-A67A-26D3EF9B9D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614407"/>
            <a:ext cx="7507794"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4401849" y="2180496"/>
            <a:ext cx="7208957" cy="4045683"/>
          </a:xfrm>
        </p:spPr>
        <p:txBody>
          <a:bodyPr>
            <a:normAutofit fontScale="77500" lnSpcReduction="20000"/>
          </a:bodyPr>
          <a:lstStyle/>
          <a:p>
            <a:pPr marL="38100" lvl="0" indent="0" algn="l" defTabSz="914400">
              <a:spcBef>
                <a:spcPts val="600"/>
              </a:spcBef>
              <a:buClr>
                <a:srgbClr val="000000"/>
              </a:buClr>
              <a:buSzPts val="3000"/>
              <a:buNone/>
            </a:pPr>
            <a:r>
              <a:rPr lang="en-US" b="1" kern="0" dirty="0">
                <a:solidFill>
                  <a:srgbClr val="9E0000"/>
                </a:solidFill>
                <a:latin typeface="Aharoni" pitchFamily="2" charset="-79"/>
                <a:cs typeface="Aharoni" pitchFamily="2" charset="-79"/>
                <a:sym typeface="Calibri"/>
              </a:rPr>
              <a:t>What are the most important costs inherent in our business model?</a:t>
            </a:r>
          </a:p>
          <a:p>
            <a:pPr marL="38100" lvl="0" indent="0" algn="l" defTabSz="914400">
              <a:spcBef>
                <a:spcPts val="600"/>
              </a:spcBef>
              <a:buClr>
                <a:srgbClr val="000000"/>
              </a:buClr>
              <a:buSzPts val="3000"/>
              <a:buNone/>
            </a:pPr>
            <a:r>
              <a:rPr lang="en-US" b="1" kern="0" dirty="0">
                <a:solidFill>
                  <a:schemeClr val="tx2">
                    <a:lumMod val="50000"/>
                  </a:schemeClr>
                </a:solidFill>
                <a:latin typeface="Aharoni" pitchFamily="2" charset="-79"/>
                <a:cs typeface="Aharoni" pitchFamily="2" charset="-79"/>
                <a:sym typeface="Calibri"/>
              </a:rPr>
              <a:t>As for the finances, there must be an investor to support the project in its infancy and donors from people to establish heart transplants and artificial heart manufacturing, in addition to advertisements on the platform.</a:t>
            </a:r>
          </a:p>
          <a:p>
            <a:pPr marL="38100" lvl="0" indent="0" algn="l" defTabSz="914400">
              <a:spcBef>
                <a:spcPts val="600"/>
              </a:spcBef>
              <a:buClr>
                <a:srgbClr val="000000"/>
              </a:buClr>
              <a:buSzPts val="3000"/>
              <a:buNone/>
            </a:pPr>
            <a:endParaRPr lang="en-US" kern="0" dirty="0">
              <a:latin typeface="Aharoni" pitchFamily="2" charset="-79"/>
              <a:cs typeface="Aharoni" pitchFamily="2" charset="-79"/>
              <a:sym typeface="Calibri"/>
            </a:endParaRPr>
          </a:p>
          <a:p>
            <a:pPr marL="38100" lvl="0" indent="0" algn="l" defTabSz="914400">
              <a:spcBef>
                <a:spcPts val="600"/>
              </a:spcBef>
              <a:buClr>
                <a:srgbClr val="000000"/>
              </a:buClr>
              <a:buSzPts val="3000"/>
              <a:buNone/>
            </a:pPr>
            <a:r>
              <a:rPr lang="en-US" b="1" kern="0" dirty="0">
                <a:solidFill>
                  <a:srgbClr val="9E0000"/>
                </a:solidFill>
                <a:latin typeface="Aharoni" pitchFamily="2" charset="-79"/>
                <a:cs typeface="Aharoni" pitchFamily="2" charset="-79"/>
                <a:sym typeface="Calibri"/>
              </a:rPr>
              <a:t>Which Key Resources are most expensive?</a:t>
            </a:r>
          </a:p>
          <a:p>
            <a:pPr marL="38100" lvl="0" indent="0" algn="l" defTabSz="914400">
              <a:spcBef>
                <a:spcPts val="600"/>
              </a:spcBef>
              <a:buClr>
                <a:srgbClr val="000000"/>
              </a:buClr>
              <a:buSzPts val="3000"/>
              <a:buNone/>
            </a:pPr>
            <a:r>
              <a:rPr lang="en-US" b="1" kern="0" dirty="0">
                <a:solidFill>
                  <a:schemeClr val="tx2">
                    <a:lumMod val="50000"/>
                  </a:schemeClr>
                </a:solidFill>
                <a:latin typeface="Aharoni" pitchFamily="2" charset="-79"/>
                <a:cs typeface="Aharoni" pitchFamily="2" charset="-79"/>
                <a:sym typeface="Calibri"/>
              </a:rPr>
              <a:t>social Platform.</a:t>
            </a:r>
          </a:p>
          <a:p>
            <a:pPr marL="38100" lvl="0" indent="0" defTabSz="914400">
              <a:spcBef>
                <a:spcPts val="600"/>
              </a:spcBef>
              <a:buClr>
                <a:srgbClr val="000000"/>
              </a:buClr>
              <a:buSzPts val="3000"/>
              <a:buNone/>
            </a:pPr>
            <a:endParaRPr lang="en-US" kern="0" dirty="0">
              <a:latin typeface="Aharoni" pitchFamily="2" charset="-79"/>
              <a:cs typeface="Aharoni" pitchFamily="2" charset="-79"/>
              <a:sym typeface="Calibri"/>
            </a:endParaRPr>
          </a:p>
          <a:p>
            <a:pPr marL="38100" lvl="0" indent="0" algn="l" defTabSz="914400">
              <a:spcBef>
                <a:spcPts val="600"/>
              </a:spcBef>
              <a:buClr>
                <a:srgbClr val="000000"/>
              </a:buClr>
              <a:buSzPts val="3000"/>
              <a:buNone/>
            </a:pPr>
            <a:r>
              <a:rPr lang="en-US" b="1" kern="0" dirty="0">
                <a:solidFill>
                  <a:srgbClr val="9E0000"/>
                </a:solidFill>
                <a:latin typeface="Aharoni" pitchFamily="2" charset="-79"/>
                <a:cs typeface="Aharoni" pitchFamily="2" charset="-79"/>
                <a:sym typeface="Calibri"/>
              </a:rPr>
              <a:t>Which Key Activities are most expensive?</a:t>
            </a:r>
          </a:p>
          <a:p>
            <a:pPr marL="38100" lvl="0" indent="0" algn="l" defTabSz="914400">
              <a:spcBef>
                <a:spcPts val="600"/>
              </a:spcBef>
              <a:buClr>
                <a:srgbClr val="000000"/>
              </a:buClr>
              <a:buSzPts val="3000"/>
              <a:buNone/>
            </a:pPr>
            <a:r>
              <a:rPr lang="en-US" b="1" kern="0" dirty="0">
                <a:solidFill>
                  <a:schemeClr val="tx2">
                    <a:lumMod val="50000"/>
                  </a:schemeClr>
                </a:solidFill>
                <a:latin typeface="Aharoni" pitchFamily="2" charset="-79"/>
                <a:cs typeface="Aharoni" pitchFamily="2" charset="-79"/>
                <a:sym typeface="Calibri"/>
              </a:rPr>
              <a:t>Maintenance and developed our platform.</a:t>
            </a:r>
          </a:p>
          <a:p>
            <a:endParaRPr lang="en-US" dirty="0">
              <a:latin typeface="Aharoni" pitchFamily="2" charset="-79"/>
              <a:cs typeface="Aharoni" pitchFamily="2" charset="-79"/>
            </a:endParaRPr>
          </a:p>
        </p:txBody>
      </p:sp>
      <p:sp>
        <p:nvSpPr>
          <p:cNvPr id="2" name="Title 1"/>
          <p:cNvSpPr>
            <a:spLocks noGrp="1"/>
          </p:cNvSpPr>
          <p:nvPr>
            <p:ph type="title"/>
          </p:nvPr>
        </p:nvSpPr>
        <p:spPr>
          <a:xfrm>
            <a:off x="4401850" y="702156"/>
            <a:ext cx="7208958" cy="1013800"/>
          </a:xfrm>
        </p:spPr>
        <p:txBody>
          <a:bodyPr>
            <a:normAutofit fontScale="90000"/>
          </a:bodyPr>
          <a:lstStyle/>
          <a:p>
            <a:pPr lvl="0">
              <a:spcBef>
                <a:spcPts val="0"/>
              </a:spcBef>
            </a:pPr>
            <a:r>
              <a:rPr lang="en-US" b="1" dirty="0">
                <a:solidFill>
                  <a:srgbClr val="FFFFFF"/>
                </a:solidFill>
              </a:rPr>
              <a:t>Cost Structure/Financial Projections</a:t>
            </a:r>
          </a:p>
        </p:txBody>
      </p:sp>
      <p:grpSp>
        <p:nvGrpSpPr>
          <p:cNvPr id="27" name="Group 26">
            <a:extLst>
              <a:ext uri="{FF2B5EF4-FFF2-40B4-BE49-F238E27FC236}">
                <a16:creationId xmlns:a16="http://schemas.microsoft.com/office/drawing/2014/main" id="{DD45597E-AF81-4397-A735-3DE1D96E82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a:solidFill>
            <a:srgbClr val="9E0000"/>
          </a:solidFill>
        </p:grpSpPr>
        <p:sp>
          <p:nvSpPr>
            <p:cNvPr id="28" name="Rectangle 27">
              <a:extLst>
                <a:ext uri="{FF2B5EF4-FFF2-40B4-BE49-F238E27FC236}">
                  <a16:creationId xmlns:a16="http://schemas.microsoft.com/office/drawing/2014/main" id="{4AEC0180-A18F-4E78-AFAC-B3659BB794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C7DAF487-E053-4DEB-8D83-094FEDB5FC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91B89CFB-6047-4883-B0F7-85F750221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sp>
      </p:grpSp>
      <p:pic>
        <p:nvPicPr>
          <p:cNvPr id="7" name="Graphic 6" descr="Money">
            <a:extLst>
              <a:ext uri="{FF2B5EF4-FFF2-40B4-BE49-F238E27FC236}">
                <a16:creationId xmlns:a16="http://schemas.microsoft.com/office/drawing/2014/main" id="{E79E631D-5D27-B072-6EAE-D912DFF87078}"/>
              </a:ext>
            </a:extLst>
          </p:cNvPr>
          <p:cNvPicPr>
            <a:picLocks noChangeAspect="1"/>
          </p:cNvPicPr>
          <p:nvPr/>
        </p:nvPicPr>
        <p:blipFill>
          <a:blip r:embed="rId2">
            <a:extLst>
              <a:ext uri="{BEBA8EAE-BF5A-486C-A8C5-ECC9F3942E4B}">
                <a14:imgProps xmlns:a14="http://schemas.microsoft.com/office/drawing/2010/main">
                  <a14:imgLayer r:embed="rId3">
                    <a14:imgEffect>
                      <a14:artisticChalkSketch/>
                    </a14:imgEffect>
                    <a14:imgEffect>
                      <a14:sharpenSoften amount="100000"/>
                    </a14:imgEffect>
                  </a14:imgLayer>
                </a14:imgProps>
              </a:ext>
              <a:ext uri="{28A0092B-C50C-407E-A947-70E740481C1C}">
                <a14:useLocalDpi xmlns:a14="http://schemas.microsoft.com/office/drawing/2010/main" val="0"/>
              </a:ext>
            </a:extLst>
          </a:blip>
          <a:stretch>
            <a:fillRect/>
          </a:stretch>
        </p:blipFill>
        <p:spPr>
          <a:xfrm>
            <a:off x="793491" y="1904834"/>
            <a:ext cx="3036818" cy="3036818"/>
          </a:xfrm>
          <a:prstGeom prst="rect">
            <a:avLst/>
          </a:prstGeom>
          <a:ln>
            <a:noFill/>
          </a:ln>
          <a:effectLst>
            <a:glow rad="127000">
              <a:srgbClr val="9E0000"/>
            </a:glow>
            <a:outerShdw blurRad="50800" dist="50800" dir="5400000" algn="ctr" rotWithShape="0">
              <a:schemeClr val="bg1"/>
            </a:outerShdw>
          </a:effectLst>
        </p:spPr>
      </p:pic>
    </p:spTree>
    <p:extLst>
      <p:ext uri="{BB962C8B-B14F-4D97-AF65-F5344CB8AC3E}">
        <p14:creationId xmlns:p14="http://schemas.microsoft.com/office/powerpoint/2010/main" val="543636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A59258C-AAC2-41CD-973C-7439B122A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dirty="0"/>
          </a:p>
        </p:txBody>
      </p:sp>
      <p:sp>
        <p:nvSpPr>
          <p:cNvPr id="21" name="Rectangle 20">
            <a:extLst>
              <a:ext uri="{FF2B5EF4-FFF2-40B4-BE49-F238E27FC236}">
                <a16:creationId xmlns:a16="http://schemas.microsoft.com/office/drawing/2014/main" id="{54516B72-0116-42B2-82A2-B11218A36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ontent Placeholder 2"/>
          <p:cNvSpPr>
            <a:spLocks noGrp="1"/>
          </p:cNvSpPr>
          <p:nvPr>
            <p:ph idx="1"/>
          </p:nvPr>
        </p:nvSpPr>
        <p:spPr>
          <a:xfrm>
            <a:off x="6755769" y="1033390"/>
            <a:ext cx="4855037" cy="4825409"/>
          </a:xfrm>
          <a:ln w="57150">
            <a:noFill/>
          </a:ln>
        </p:spPr>
        <p:txBody>
          <a:bodyPr anchor="ctr">
            <a:normAutofit/>
          </a:bodyPr>
          <a:lstStyle/>
          <a:p>
            <a:pPr marL="76200" lvl="0" indent="0" algn="l" defTabSz="914400">
              <a:spcBef>
                <a:spcPts val="600"/>
              </a:spcBef>
              <a:buClr>
                <a:srgbClr val="000000"/>
              </a:buClr>
              <a:buSzPts val="2400"/>
              <a:buNone/>
            </a:pPr>
            <a:r>
              <a:rPr lang="en-US" sz="2000" b="1" kern="0" dirty="0">
                <a:solidFill>
                  <a:srgbClr val="9E0000"/>
                </a:solidFill>
                <a:sym typeface="Calibri"/>
              </a:rPr>
              <a:t>For customers :</a:t>
            </a:r>
          </a:p>
          <a:p>
            <a:pPr marL="76200" lvl="0" indent="0" algn="l" defTabSz="914400">
              <a:spcBef>
                <a:spcPts val="600"/>
              </a:spcBef>
              <a:buClr>
                <a:srgbClr val="000000"/>
              </a:buClr>
              <a:buSzPts val="2400"/>
              <a:buNone/>
            </a:pPr>
            <a:r>
              <a:rPr lang="en-US" sz="2000" b="1" kern="0" dirty="0">
                <a:solidFill>
                  <a:schemeClr val="tx2">
                    <a:lumMod val="50000"/>
                  </a:schemeClr>
                </a:solidFill>
                <a:sym typeface="Calibri"/>
              </a:rPr>
              <a:t>       Free for patient.</a:t>
            </a:r>
          </a:p>
          <a:p>
            <a:pPr marL="76200" lvl="0" indent="0" algn="l" defTabSz="914400">
              <a:spcBef>
                <a:spcPts val="600"/>
              </a:spcBef>
              <a:buClr>
                <a:srgbClr val="000000"/>
              </a:buClr>
              <a:buSzPts val="2400"/>
              <a:buNone/>
            </a:pPr>
            <a:endParaRPr lang="en-US" sz="2000" kern="0" dirty="0">
              <a:solidFill>
                <a:schemeClr val="accent2">
                  <a:lumMod val="50000"/>
                </a:schemeClr>
              </a:solidFill>
              <a:sym typeface="Calibri"/>
            </a:endParaRPr>
          </a:p>
          <a:p>
            <a:pPr marL="76200" lvl="0" indent="0" algn="l" defTabSz="914400">
              <a:spcBef>
                <a:spcPts val="600"/>
              </a:spcBef>
              <a:buClr>
                <a:srgbClr val="000000"/>
              </a:buClr>
              <a:buSzPts val="2400"/>
              <a:buNone/>
            </a:pPr>
            <a:r>
              <a:rPr lang="en-US" sz="2000" b="1" kern="0" dirty="0">
                <a:solidFill>
                  <a:srgbClr val="9E0000"/>
                </a:solidFill>
                <a:sym typeface="Calibri"/>
              </a:rPr>
              <a:t>business earns money:</a:t>
            </a:r>
          </a:p>
          <a:p>
            <a:pPr marL="76200" lvl="0" indent="0" algn="l" defTabSz="914400">
              <a:spcBef>
                <a:spcPts val="0"/>
              </a:spcBef>
              <a:buClr>
                <a:srgbClr val="000000"/>
              </a:buClr>
              <a:buSzPts val="2400"/>
              <a:buNone/>
            </a:pPr>
            <a:endParaRPr lang="en-US" sz="2000" b="1" kern="0" dirty="0">
              <a:solidFill>
                <a:srgbClr val="002060"/>
              </a:solidFill>
              <a:sym typeface="Calibri"/>
            </a:endParaRPr>
          </a:p>
          <a:p>
            <a:pPr marL="419100" lvl="0" indent="-342900" algn="l" defTabSz="914400">
              <a:spcBef>
                <a:spcPts val="0"/>
              </a:spcBef>
              <a:buClr>
                <a:srgbClr val="000000"/>
              </a:buClr>
              <a:buSzPts val="2400"/>
              <a:buFont typeface="Wingdings" pitchFamily="2" charset="2"/>
              <a:buChar char="ü"/>
            </a:pPr>
            <a:r>
              <a:rPr lang="en-US" sz="2000" b="1" kern="0" dirty="0">
                <a:solidFill>
                  <a:schemeClr val="tx2">
                    <a:lumMod val="50000"/>
                  </a:schemeClr>
                </a:solidFill>
                <a:sym typeface="Calibri"/>
              </a:rPr>
              <a:t>Every click to the website.</a:t>
            </a:r>
          </a:p>
          <a:p>
            <a:pPr marL="419100" lvl="0" indent="-342900" algn="l" defTabSz="914400">
              <a:spcBef>
                <a:spcPts val="0"/>
              </a:spcBef>
              <a:buClr>
                <a:srgbClr val="000000"/>
              </a:buClr>
              <a:buSzPts val="2400"/>
              <a:buFont typeface="Wingdings" pitchFamily="2" charset="2"/>
              <a:buChar char="ü"/>
            </a:pPr>
            <a:r>
              <a:rPr lang="en-US" sz="2000" b="1" kern="0" dirty="0">
                <a:solidFill>
                  <a:schemeClr val="tx2">
                    <a:lumMod val="50000"/>
                  </a:schemeClr>
                </a:solidFill>
                <a:sym typeface="Calibri"/>
              </a:rPr>
              <a:t>Revenue from campaigns.</a:t>
            </a:r>
          </a:p>
          <a:p>
            <a:pPr marL="419100" lvl="0" indent="-342900" algn="l" defTabSz="914400">
              <a:spcBef>
                <a:spcPts val="0"/>
              </a:spcBef>
              <a:buClr>
                <a:srgbClr val="000000"/>
              </a:buClr>
              <a:buSzPts val="2400"/>
              <a:buFont typeface="Wingdings" pitchFamily="2" charset="2"/>
              <a:buChar char="ü"/>
            </a:pPr>
            <a:r>
              <a:rPr lang="ar-EG" sz="2000" b="1" kern="0" dirty="0">
                <a:solidFill>
                  <a:schemeClr val="tx2">
                    <a:lumMod val="50000"/>
                  </a:schemeClr>
                </a:solidFill>
                <a:sym typeface="Calibri"/>
              </a:rPr>
              <a:t> </a:t>
            </a:r>
            <a:r>
              <a:rPr lang="en-US" sz="2000" b="1" kern="0" dirty="0">
                <a:solidFill>
                  <a:schemeClr val="tx2">
                    <a:lumMod val="50000"/>
                  </a:schemeClr>
                </a:solidFill>
                <a:sym typeface="Calibri"/>
              </a:rPr>
              <a:t>Marketing.</a:t>
            </a:r>
          </a:p>
          <a:p>
            <a:endParaRPr lang="en-US" sz="2000" dirty="0">
              <a:solidFill>
                <a:schemeClr val="accent2">
                  <a:lumMod val="50000"/>
                </a:schemeClr>
              </a:solidFill>
            </a:endParaRPr>
          </a:p>
        </p:txBody>
      </p:sp>
      <p:sp>
        <p:nvSpPr>
          <p:cNvPr id="2" name="Title 1"/>
          <p:cNvSpPr>
            <a:spLocks noGrp="1"/>
          </p:cNvSpPr>
          <p:nvPr>
            <p:ph type="title"/>
          </p:nvPr>
        </p:nvSpPr>
        <p:spPr>
          <a:xfrm>
            <a:off x="643466" y="1033389"/>
            <a:ext cx="4826256" cy="4825409"/>
          </a:xfrm>
        </p:spPr>
        <p:txBody>
          <a:bodyPr anchor="ctr">
            <a:normAutofit/>
          </a:bodyPr>
          <a:lstStyle/>
          <a:p>
            <a:r>
              <a:rPr lang="en-US" sz="5400" b="1">
                <a:solidFill>
                  <a:srgbClr val="FFFFFF"/>
                </a:solidFill>
              </a:rPr>
              <a:t>Revenue Streams</a:t>
            </a:r>
            <a:endParaRPr lang="en-US" sz="5400" b="1" dirty="0">
              <a:solidFill>
                <a:srgbClr val="FFFFFF"/>
              </a:solidFill>
            </a:endParaRPr>
          </a:p>
        </p:txBody>
      </p:sp>
    </p:spTree>
    <p:extLst>
      <p:ext uri="{BB962C8B-B14F-4D97-AF65-F5344CB8AC3E}">
        <p14:creationId xmlns:p14="http://schemas.microsoft.com/office/powerpoint/2010/main" val="3592174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62851" y="1248189"/>
            <a:ext cx="1522564" cy="1705272"/>
          </a:xfrm>
          <a:prstGeom prst="rect">
            <a:avLst/>
          </a:prstGeom>
        </p:spPr>
      </p:pic>
      <p:sp>
        <p:nvSpPr>
          <p:cNvPr id="2" name="Title 1"/>
          <p:cNvSpPr>
            <a:spLocks noGrp="1"/>
          </p:cNvSpPr>
          <p:nvPr>
            <p:ph type="title"/>
          </p:nvPr>
        </p:nvSpPr>
        <p:spPr>
          <a:xfrm>
            <a:off x="563191" y="167640"/>
            <a:ext cx="10072052" cy="1005411"/>
          </a:xfrm>
        </p:spPr>
        <p:txBody>
          <a:bodyPr>
            <a:normAutofit/>
          </a:bodyPr>
          <a:lstStyle/>
          <a:p>
            <a:pPr algn="ctr"/>
            <a:r>
              <a:rPr lang="en-US" sz="4900" b="1" dirty="0">
                <a:solidFill>
                  <a:srgbClr val="9E0000"/>
                </a:solidFill>
                <a:effectLst/>
              </a:rPr>
              <a:t>Founder </a:t>
            </a:r>
            <a:endParaRPr lang="en-US" b="1" dirty="0">
              <a:solidFill>
                <a:srgbClr val="9E0000"/>
              </a:solidFill>
              <a:effectLst/>
            </a:endParaRPr>
          </a:p>
        </p:txBody>
      </p:sp>
      <p:pic>
        <p:nvPicPr>
          <p:cNvPr id="5" name="Picture 4"/>
          <p:cNvPicPr>
            <a:picLocks noChangeAspect="1"/>
          </p:cNvPicPr>
          <p:nvPr/>
        </p:nvPicPr>
        <p:blipFill>
          <a:blip r:embed="rId3"/>
          <a:stretch>
            <a:fillRect/>
          </a:stretch>
        </p:blipFill>
        <p:spPr>
          <a:xfrm>
            <a:off x="3420463" y="1203960"/>
            <a:ext cx="1395378" cy="1846857"/>
          </a:xfrm>
          <a:prstGeom prst="rect">
            <a:avLst/>
          </a:prstGeom>
        </p:spPr>
      </p:pic>
      <p:pic>
        <p:nvPicPr>
          <p:cNvPr id="6" name="Picture 5"/>
          <p:cNvPicPr>
            <a:picLocks noChangeAspect="1"/>
          </p:cNvPicPr>
          <p:nvPr/>
        </p:nvPicPr>
        <p:blipFill>
          <a:blip r:embed="rId4"/>
          <a:stretch>
            <a:fillRect/>
          </a:stretch>
        </p:blipFill>
        <p:spPr>
          <a:xfrm>
            <a:off x="6256539" y="1400588"/>
            <a:ext cx="1705273" cy="1705273"/>
          </a:xfrm>
          <a:prstGeom prst="rect">
            <a:avLst/>
          </a:prstGeom>
        </p:spPr>
      </p:pic>
      <p:pic>
        <p:nvPicPr>
          <p:cNvPr id="7" name="Picture 6"/>
          <p:cNvPicPr>
            <a:picLocks noChangeAspect="1"/>
          </p:cNvPicPr>
          <p:nvPr/>
        </p:nvPicPr>
        <p:blipFill>
          <a:blip r:embed="rId5"/>
          <a:stretch>
            <a:fillRect/>
          </a:stretch>
        </p:blipFill>
        <p:spPr>
          <a:xfrm>
            <a:off x="2592926" y="3728100"/>
            <a:ext cx="1655074" cy="1967425"/>
          </a:xfrm>
          <a:prstGeom prst="rect">
            <a:avLst/>
          </a:prstGeom>
        </p:spPr>
      </p:pic>
      <p:pic>
        <p:nvPicPr>
          <p:cNvPr id="8" name="Picture 7"/>
          <p:cNvPicPr>
            <a:picLocks noChangeAspect="1"/>
          </p:cNvPicPr>
          <p:nvPr/>
        </p:nvPicPr>
        <p:blipFill>
          <a:blip r:embed="rId6"/>
          <a:stretch>
            <a:fillRect/>
          </a:stretch>
        </p:blipFill>
        <p:spPr>
          <a:xfrm>
            <a:off x="5515916" y="4077359"/>
            <a:ext cx="1655074" cy="1804572"/>
          </a:xfrm>
          <a:prstGeom prst="rect">
            <a:avLst/>
          </a:prstGeom>
        </p:spPr>
      </p:pic>
      <p:pic>
        <p:nvPicPr>
          <p:cNvPr id="9" name="Picture 8"/>
          <p:cNvPicPr>
            <a:picLocks noChangeAspect="1"/>
          </p:cNvPicPr>
          <p:nvPr/>
        </p:nvPicPr>
        <p:blipFill>
          <a:blip r:embed="rId7"/>
          <a:stretch>
            <a:fillRect/>
          </a:stretch>
        </p:blipFill>
        <p:spPr>
          <a:xfrm>
            <a:off x="9453093" y="4142670"/>
            <a:ext cx="1688738" cy="1804572"/>
          </a:xfrm>
          <a:prstGeom prst="rect">
            <a:avLst/>
          </a:prstGeom>
        </p:spPr>
      </p:pic>
      <p:pic>
        <p:nvPicPr>
          <p:cNvPr id="10" name="Picture 9"/>
          <p:cNvPicPr>
            <a:picLocks noChangeAspect="1"/>
          </p:cNvPicPr>
          <p:nvPr/>
        </p:nvPicPr>
        <p:blipFill>
          <a:blip r:embed="rId8"/>
          <a:stretch>
            <a:fillRect/>
          </a:stretch>
        </p:blipFill>
        <p:spPr>
          <a:xfrm>
            <a:off x="9453093" y="1474194"/>
            <a:ext cx="1459267" cy="1705273"/>
          </a:xfrm>
          <a:prstGeom prst="rect">
            <a:avLst/>
          </a:prstGeom>
        </p:spPr>
      </p:pic>
      <p:sp>
        <p:nvSpPr>
          <p:cNvPr id="12" name="Rectangle 11"/>
          <p:cNvSpPr/>
          <p:nvPr/>
        </p:nvSpPr>
        <p:spPr>
          <a:xfrm>
            <a:off x="2838739" y="3204880"/>
            <a:ext cx="2402407" cy="523220"/>
          </a:xfrm>
          <a:prstGeom prst="rect">
            <a:avLst/>
          </a:prstGeom>
        </p:spPr>
        <p:txBody>
          <a:bodyPr wrap="square">
            <a:spAutoFit/>
          </a:bodyPr>
          <a:lstStyle/>
          <a:p>
            <a:pPr lvl="0" algn="ctr" defTabSz="914400">
              <a:buClr>
                <a:srgbClr val="000000"/>
              </a:buClr>
              <a:buSzPct val="100000"/>
            </a:pPr>
            <a:r>
              <a:rPr lang="en-US" sz="1400" kern="0" dirty="0">
                <a:solidFill>
                  <a:schemeClr val="tx1">
                    <a:lumMod val="75000"/>
                    <a:lumOff val="25000"/>
                  </a:schemeClr>
                </a:solidFill>
                <a:latin typeface="Calibri" panose="020F0502020204030204" pitchFamily="34" charset="0"/>
                <a:cs typeface="Arial"/>
                <a:sym typeface="Arial"/>
              </a:rPr>
              <a:t>ESRAA HANY TALAAT</a:t>
            </a:r>
            <a:endParaRPr lang="ar-EG" sz="1400" kern="0" dirty="0">
              <a:solidFill>
                <a:schemeClr val="tx1">
                  <a:lumMod val="75000"/>
                  <a:lumOff val="25000"/>
                </a:schemeClr>
              </a:solidFill>
              <a:latin typeface="Calibri" panose="020F0502020204030204" pitchFamily="34" charset="0"/>
              <a:cs typeface="Arial"/>
              <a:sym typeface="Arial"/>
            </a:endParaRPr>
          </a:p>
          <a:p>
            <a:pPr lvl="0" algn="ctr" defTabSz="914400">
              <a:buClr>
                <a:srgbClr val="000000"/>
              </a:buClr>
              <a:buSzPct val="100000"/>
            </a:pPr>
            <a:r>
              <a:rPr lang="en-US" sz="1400" u="sng" kern="0" dirty="0">
                <a:solidFill>
                  <a:srgbClr val="1F497D">
                    <a:lumMod val="50000"/>
                  </a:srgbClr>
                </a:solidFill>
                <a:latin typeface="Arial"/>
                <a:cs typeface="Arial"/>
                <a:sym typeface="Arial"/>
              </a:rPr>
              <a:t>eh614230@gmail.com</a:t>
            </a:r>
            <a:endParaRPr lang="en-US" sz="1600" u="sng" kern="0" dirty="0">
              <a:solidFill>
                <a:srgbClr val="1F497D">
                  <a:lumMod val="50000"/>
                </a:srgbClr>
              </a:solidFill>
              <a:latin typeface="Arial"/>
              <a:cs typeface="Arial"/>
              <a:sym typeface="Arial"/>
            </a:endParaRPr>
          </a:p>
        </p:txBody>
      </p:sp>
      <p:sp>
        <p:nvSpPr>
          <p:cNvPr id="13" name="Rectangle 12"/>
          <p:cNvSpPr/>
          <p:nvPr/>
        </p:nvSpPr>
        <p:spPr>
          <a:xfrm>
            <a:off x="0" y="3050817"/>
            <a:ext cx="2838739" cy="523220"/>
          </a:xfrm>
          <a:prstGeom prst="rect">
            <a:avLst/>
          </a:prstGeom>
        </p:spPr>
        <p:txBody>
          <a:bodyPr wrap="square">
            <a:spAutoFit/>
          </a:bodyPr>
          <a:lstStyle/>
          <a:p>
            <a:pPr lvl="0" algn="ctr" defTabSz="914400">
              <a:buClr>
                <a:srgbClr val="000000"/>
              </a:buClr>
              <a:buSzPct val="100000"/>
            </a:pPr>
            <a:r>
              <a:rPr lang="en-US" sz="1400" kern="0" dirty="0">
                <a:solidFill>
                  <a:schemeClr val="tx1">
                    <a:lumMod val="75000"/>
                    <a:lumOff val="25000"/>
                  </a:schemeClr>
                </a:solidFill>
                <a:latin typeface="Calibri"/>
                <a:sym typeface="Calibri"/>
              </a:rPr>
              <a:t>NOURAN MOHMED EL-MASRY</a:t>
            </a:r>
          </a:p>
          <a:p>
            <a:pPr lvl="0" algn="ctr" defTabSz="914400">
              <a:buClr>
                <a:srgbClr val="000000"/>
              </a:buClr>
              <a:buSzPct val="100000"/>
            </a:pPr>
            <a:r>
              <a:rPr lang="en-US" sz="1400" kern="0" dirty="0">
                <a:solidFill>
                  <a:srgbClr val="000000"/>
                </a:solidFill>
                <a:latin typeface="Calibri"/>
                <a:sym typeface="Calibri"/>
              </a:rPr>
              <a:t> </a:t>
            </a:r>
            <a:r>
              <a:rPr lang="en-US" sz="1400" u="sng" kern="0" dirty="0">
                <a:solidFill>
                  <a:srgbClr val="1F497D">
                    <a:lumMod val="75000"/>
                  </a:srgbClr>
                </a:solidFill>
                <a:latin typeface="Calibri"/>
                <a:sym typeface="Calibri"/>
              </a:rPr>
              <a:t>nouranelmasry18@gmail.com</a:t>
            </a:r>
          </a:p>
        </p:txBody>
      </p:sp>
      <p:sp>
        <p:nvSpPr>
          <p:cNvPr id="14" name="Rectangle 13"/>
          <p:cNvSpPr/>
          <p:nvPr/>
        </p:nvSpPr>
        <p:spPr>
          <a:xfrm>
            <a:off x="5948092" y="3303981"/>
            <a:ext cx="2322166" cy="523220"/>
          </a:xfrm>
          <a:prstGeom prst="rect">
            <a:avLst/>
          </a:prstGeom>
        </p:spPr>
        <p:txBody>
          <a:bodyPr wrap="square">
            <a:spAutoFit/>
          </a:bodyPr>
          <a:lstStyle/>
          <a:p>
            <a:pPr lvl="0" algn="ctr" defTabSz="914400">
              <a:buClr>
                <a:srgbClr val="000000"/>
              </a:buClr>
            </a:pPr>
            <a:r>
              <a:rPr lang="en-US" sz="1400" kern="0" dirty="0" err="1">
                <a:solidFill>
                  <a:schemeClr val="tx1">
                    <a:lumMod val="75000"/>
                    <a:lumOff val="25000"/>
                  </a:schemeClr>
                </a:solidFill>
                <a:latin typeface="Calibri" panose="020F0502020204030204" pitchFamily="34" charset="0"/>
                <a:cs typeface="Arial"/>
                <a:sym typeface="Arial"/>
              </a:rPr>
              <a:t>Fatma</a:t>
            </a:r>
            <a:r>
              <a:rPr lang="en-US" sz="1400" kern="0" dirty="0">
                <a:solidFill>
                  <a:schemeClr val="tx1">
                    <a:lumMod val="75000"/>
                    <a:lumOff val="25000"/>
                  </a:schemeClr>
                </a:solidFill>
                <a:latin typeface="Calibri" panose="020F0502020204030204" pitchFamily="34" charset="0"/>
                <a:cs typeface="Arial"/>
                <a:sym typeface="Arial"/>
              </a:rPr>
              <a:t> el-</a:t>
            </a:r>
            <a:r>
              <a:rPr lang="en-US" sz="1400" kern="0" dirty="0" err="1">
                <a:solidFill>
                  <a:schemeClr val="tx1">
                    <a:lumMod val="75000"/>
                    <a:lumOff val="25000"/>
                  </a:schemeClr>
                </a:solidFill>
                <a:latin typeface="Calibri" panose="020F0502020204030204" pitchFamily="34" charset="0"/>
                <a:cs typeface="Arial"/>
                <a:sym typeface="Arial"/>
              </a:rPr>
              <a:t>zahraa</a:t>
            </a:r>
            <a:r>
              <a:rPr lang="en-US" sz="1400" kern="0" dirty="0">
                <a:solidFill>
                  <a:schemeClr val="tx1">
                    <a:lumMod val="75000"/>
                    <a:lumOff val="25000"/>
                  </a:schemeClr>
                </a:solidFill>
                <a:latin typeface="Calibri" panose="020F0502020204030204" pitchFamily="34" charset="0"/>
                <a:cs typeface="Arial"/>
                <a:sym typeface="Arial"/>
              </a:rPr>
              <a:t> </a:t>
            </a:r>
            <a:r>
              <a:rPr lang="en-US" sz="1400" kern="0" dirty="0" err="1">
                <a:solidFill>
                  <a:schemeClr val="tx1">
                    <a:lumMod val="75000"/>
                    <a:lumOff val="25000"/>
                  </a:schemeClr>
                </a:solidFill>
                <a:latin typeface="Calibri" panose="020F0502020204030204" pitchFamily="34" charset="0"/>
                <a:cs typeface="Arial"/>
                <a:sym typeface="Arial"/>
              </a:rPr>
              <a:t>adham</a:t>
            </a:r>
            <a:endParaRPr lang="en-US" sz="1400" kern="0" dirty="0">
              <a:solidFill>
                <a:schemeClr val="tx1">
                  <a:lumMod val="75000"/>
                  <a:lumOff val="25000"/>
                </a:schemeClr>
              </a:solidFill>
              <a:latin typeface="Calibri" panose="020F0502020204030204" pitchFamily="34" charset="0"/>
              <a:cs typeface="Arial"/>
              <a:sym typeface="Arial"/>
            </a:endParaRPr>
          </a:p>
          <a:p>
            <a:pPr lvl="0" algn="ctr" defTabSz="914400">
              <a:buClr>
                <a:srgbClr val="000000"/>
              </a:buClr>
            </a:pPr>
            <a:r>
              <a:rPr lang="en-US" sz="1400" u="sng" kern="0" dirty="0">
                <a:solidFill>
                  <a:srgbClr val="1F497D">
                    <a:lumMod val="50000"/>
                  </a:srgbClr>
                </a:solidFill>
                <a:latin typeface="Calibri" panose="020F0502020204030204" pitchFamily="34" charset="0"/>
                <a:cs typeface="Arial"/>
                <a:sym typeface="Arial"/>
              </a:rPr>
              <a:t>fatmaadham197@gmail.com</a:t>
            </a:r>
            <a:endParaRPr lang="en-US" sz="1400" kern="0" dirty="0">
              <a:solidFill>
                <a:srgbClr val="000000"/>
              </a:solidFill>
              <a:latin typeface="Calibri" panose="020F0502020204030204" pitchFamily="34" charset="0"/>
              <a:ea typeface="Arial"/>
              <a:cs typeface="Arial"/>
              <a:sym typeface="Arial"/>
            </a:endParaRPr>
          </a:p>
        </p:txBody>
      </p:sp>
      <p:sp>
        <p:nvSpPr>
          <p:cNvPr id="15" name="Rectangle 14"/>
          <p:cNvSpPr/>
          <p:nvPr/>
        </p:nvSpPr>
        <p:spPr>
          <a:xfrm>
            <a:off x="8952380" y="3456597"/>
            <a:ext cx="2690163" cy="523220"/>
          </a:xfrm>
          <a:prstGeom prst="rect">
            <a:avLst/>
          </a:prstGeom>
        </p:spPr>
        <p:txBody>
          <a:bodyPr wrap="square">
            <a:spAutoFit/>
          </a:bodyPr>
          <a:lstStyle/>
          <a:p>
            <a:pPr lvl="0" algn="ctr" defTabSz="914400">
              <a:buClr>
                <a:srgbClr val="000000"/>
              </a:buClr>
            </a:pPr>
            <a:r>
              <a:rPr lang="en-US" sz="1400" kern="0" dirty="0">
                <a:solidFill>
                  <a:schemeClr val="tx1">
                    <a:lumMod val="75000"/>
                    <a:lumOff val="25000"/>
                  </a:schemeClr>
                </a:solidFill>
                <a:latin typeface="Calibri" panose="020F0502020204030204" pitchFamily="34" charset="0"/>
                <a:cs typeface="Arial"/>
                <a:sym typeface="Arial"/>
              </a:rPr>
              <a:t>SALMA ESSAM</a:t>
            </a:r>
          </a:p>
          <a:p>
            <a:pPr lvl="0" algn="ctr" defTabSz="914400">
              <a:buClr>
                <a:srgbClr val="000000"/>
              </a:buClr>
            </a:pPr>
            <a:r>
              <a:rPr lang="en-US" sz="1400" u="sng" kern="0" dirty="0">
                <a:solidFill>
                  <a:srgbClr val="1F497D">
                    <a:lumMod val="50000"/>
                  </a:srgbClr>
                </a:solidFill>
                <a:latin typeface="Calibri" panose="020F0502020204030204" pitchFamily="34" charset="0"/>
                <a:cs typeface="Arial"/>
                <a:sym typeface="Arial"/>
              </a:rPr>
              <a:t>essamsalma858@gmail.com</a:t>
            </a:r>
            <a:endParaRPr lang="ar-EG" sz="1600" u="sng" kern="0" dirty="0">
              <a:solidFill>
                <a:srgbClr val="1F497D">
                  <a:lumMod val="50000"/>
                </a:srgbClr>
              </a:solidFill>
              <a:latin typeface="Calibri" panose="020F0502020204030204" pitchFamily="34" charset="0"/>
              <a:cs typeface="Arial"/>
              <a:sym typeface="Arial"/>
            </a:endParaRPr>
          </a:p>
        </p:txBody>
      </p:sp>
      <p:sp>
        <p:nvSpPr>
          <p:cNvPr id="16" name="Rectangle 15"/>
          <p:cNvSpPr/>
          <p:nvPr/>
        </p:nvSpPr>
        <p:spPr>
          <a:xfrm>
            <a:off x="2285415" y="5695525"/>
            <a:ext cx="2133600" cy="523220"/>
          </a:xfrm>
          <a:prstGeom prst="rect">
            <a:avLst/>
          </a:prstGeom>
        </p:spPr>
        <p:txBody>
          <a:bodyPr wrap="square">
            <a:spAutoFit/>
          </a:bodyPr>
          <a:lstStyle/>
          <a:p>
            <a:pPr lvl="0" algn="ctr" defTabSz="914400">
              <a:buClr>
                <a:srgbClr val="000000"/>
              </a:buClr>
              <a:buSzPct val="100000"/>
            </a:pPr>
            <a:r>
              <a:rPr lang="en-US" sz="1400" kern="0" dirty="0">
                <a:solidFill>
                  <a:schemeClr val="tx1">
                    <a:lumMod val="75000"/>
                    <a:lumOff val="25000"/>
                  </a:schemeClr>
                </a:solidFill>
                <a:latin typeface="Calibri" panose="020F0502020204030204" pitchFamily="34" charset="0"/>
                <a:cs typeface="Arial"/>
                <a:sym typeface="Arial"/>
              </a:rPr>
              <a:t>AYA MOHMED SHERBY</a:t>
            </a:r>
          </a:p>
          <a:p>
            <a:pPr lvl="0" algn="ctr" defTabSz="914400">
              <a:buClr>
                <a:srgbClr val="000000"/>
              </a:buClr>
              <a:buSzPct val="100000"/>
            </a:pPr>
            <a:r>
              <a:rPr lang="en-US" sz="1400" u="sng" kern="0" dirty="0">
                <a:solidFill>
                  <a:srgbClr val="1F497D">
                    <a:lumMod val="50000"/>
                  </a:srgbClr>
                </a:solidFill>
                <a:latin typeface="Calibri" panose="020F0502020204030204" pitchFamily="34" charset="0"/>
                <a:cs typeface="Arial"/>
                <a:sym typeface="Arial"/>
              </a:rPr>
              <a:t>ayam58282@gmail.com</a:t>
            </a:r>
          </a:p>
        </p:txBody>
      </p:sp>
      <p:sp>
        <p:nvSpPr>
          <p:cNvPr id="17" name="Rectangle 16"/>
          <p:cNvSpPr/>
          <p:nvPr/>
        </p:nvSpPr>
        <p:spPr>
          <a:xfrm>
            <a:off x="5077094" y="5957135"/>
            <a:ext cx="2532718" cy="528716"/>
          </a:xfrm>
          <a:prstGeom prst="rect">
            <a:avLst/>
          </a:prstGeom>
        </p:spPr>
        <p:txBody>
          <a:bodyPr wrap="square">
            <a:spAutoFit/>
          </a:bodyPr>
          <a:lstStyle/>
          <a:p>
            <a:pPr lvl="0" algn="ctr" defTabSz="914400">
              <a:buClr>
                <a:srgbClr val="000000"/>
              </a:buClr>
              <a:buSzPct val="100000"/>
            </a:pPr>
            <a:r>
              <a:rPr lang="en-US" sz="1400" kern="0" dirty="0">
                <a:solidFill>
                  <a:schemeClr val="tx1">
                    <a:lumMod val="75000"/>
                    <a:lumOff val="25000"/>
                  </a:schemeClr>
                </a:solidFill>
                <a:latin typeface="Calibri" panose="020F0502020204030204" pitchFamily="34" charset="0"/>
                <a:cs typeface="Arial"/>
                <a:sym typeface="Arial"/>
              </a:rPr>
              <a:t>ISLAM SAMIR MOHAMED</a:t>
            </a:r>
          </a:p>
          <a:p>
            <a:pPr lvl="0" algn="ctr" defTabSz="914400">
              <a:buClr>
                <a:srgbClr val="000000"/>
              </a:buClr>
              <a:buSzPct val="100000"/>
            </a:pPr>
            <a:r>
              <a:rPr lang="en-US" sz="1400" b="1" kern="0" dirty="0">
                <a:solidFill>
                  <a:srgbClr val="C00000"/>
                </a:solidFill>
                <a:latin typeface="Calibri" panose="020F0502020204030204" pitchFamily="34" charset="0"/>
                <a:cs typeface="Arial"/>
                <a:sym typeface="Arial"/>
              </a:rPr>
              <a:t>   </a:t>
            </a:r>
            <a:r>
              <a:rPr lang="en-US" sz="1400" u="sng" kern="0" dirty="0">
                <a:solidFill>
                  <a:srgbClr val="1F497D">
                    <a:lumMod val="50000"/>
                  </a:srgbClr>
                </a:solidFill>
                <a:latin typeface="Calibri" panose="020F0502020204030204" pitchFamily="34" charset="0"/>
                <a:cs typeface="Arial"/>
                <a:sym typeface="Arial"/>
              </a:rPr>
              <a:t>Islamsamir615@gmail.com</a:t>
            </a:r>
          </a:p>
        </p:txBody>
      </p:sp>
      <p:sp>
        <p:nvSpPr>
          <p:cNvPr id="18" name="Rectangle 17"/>
          <p:cNvSpPr/>
          <p:nvPr/>
        </p:nvSpPr>
        <p:spPr>
          <a:xfrm>
            <a:off x="9109117" y="5881931"/>
            <a:ext cx="2607543" cy="523220"/>
          </a:xfrm>
          <a:prstGeom prst="rect">
            <a:avLst/>
          </a:prstGeom>
        </p:spPr>
        <p:txBody>
          <a:bodyPr wrap="square">
            <a:spAutoFit/>
          </a:bodyPr>
          <a:lstStyle/>
          <a:p>
            <a:pPr lvl="0" algn="ctr" defTabSz="914400">
              <a:buClr>
                <a:srgbClr val="000000"/>
              </a:buClr>
            </a:pPr>
            <a:r>
              <a:rPr lang="en-US" sz="1400" kern="0" dirty="0">
                <a:solidFill>
                  <a:schemeClr val="tx1">
                    <a:lumMod val="75000"/>
                    <a:lumOff val="25000"/>
                  </a:schemeClr>
                </a:solidFill>
                <a:latin typeface="Calibri" panose="020F0502020204030204" pitchFamily="34" charset="0"/>
                <a:cs typeface="Arial"/>
                <a:sym typeface="Arial"/>
              </a:rPr>
              <a:t>SONDOS EMARA</a:t>
            </a:r>
          </a:p>
          <a:p>
            <a:pPr lvl="0" algn="ctr" defTabSz="914400">
              <a:buClr>
                <a:srgbClr val="000000"/>
              </a:buClr>
            </a:pPr>
            <a:r>
              <a:rPr lang="en-US" sz="1400" u="sng" kern="0" dirty="0">
                <a:solidFill>
                  <a:srgbClr val="1F497D">
                    <a:lumMod val="50000"/>
                  </a:srgbClr>
                </a:solidFill>
                <a:latin typeface="Calibri" panose="020F0502020204030204" pitchFamily="34" charset="0"/>
                <a:cs typeface="Arial"/>
                <a:sym typeface="Arial"/>
              </a:rPr>
              <a:t>sondos.basha2002@gmail.com</a:t>
            </a:r>
          </a:p>
        </p:txBody>
      </p:sp>
    </p:spTree>
    <p:extLst>
      <p:ext uri="{BB962C8B-B14F-4D97-AF65-F5344CB8AC3E}">
        <p14:creationId xmlns:p14="http://schemas.microsoft.com/office/powerpoint/2010/main" val="389822491"/>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3415"/>
          <a:stretch/>
        </p:blipFill>
        <p:spPr>
          <a:xfrm>
            <a:off x="198119" y="0"/>
            <a:ext cx="11856505" cy="6246252"/>
          </a:xfrm>
          <a:prstGeom prst="rect">
            <a:avLst/>
          </a:prstGeom>
        </p:spPr>
      </p:pic>
    </p:spTree>
    <p:extLst>
      <p:ext uri="{BB962C8B-B14F-4D97-AF65-F5344CB8AC3E}">
        <p14:creationId xmlns:p14="http://schemas.microsoft.com/office/powerpoint/2010/main" val="1474767642"/>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rgbClr val="FFF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352109" y="1347551"/>
            <a:ext cx="6599582" cy="4711539"/>
          </a:xfrm>
          <a:ln>
            <a:solidFill>
              <a:schemeClr val="bg1"/>
            </a:solidFill>
          </a:ln>
        </p:spPr>
        <p:txBody>
          <a:bodyPr>
            <a:normAutofit lnSpcReduction="10000"/>
          </a:bodyPr>
          <a:lstStyle/>
          <a:p>
            <a:pPr marL="0" lvl="0" indent="0" algn="l" defTabSz="914400">
              <a:lnSpc>
                <a:spcPct val="90000"/>
              </a:lnSpc>
              <a:spcBef>
                <a:spcPts val="0"/>
              </a:spcBef>
              <a:buClr>
                <a:srgbClr val="000000"/>
              </a:buClr>
              <a:buNone/>
            </a:pPr>
            <a:endParaRPr lang="en-US" sz="1700" b="1" kern="0" dirty="0">
              <a:solidFill>
                <a:srgbClr val="C00000"/>
              </a:solidFill>
              <a:latin typeface="Arial"/>
              <a:cs typeface="Arial"/>
              <a:sym typeface="Arial"/>
            </a:endParaRPr>
          </a:p>
          <a:p>
            <a:pPr marL="0" lvl="0" indent="0" algn="l" defTabSz="914400">
              <a:lnSpc>
                <a:spcPct val="90000"/>
              </a:lnSpc>
              <a:spcBef>
                <a:spcPts val="0"/>
              </a:spcBef>
              <a:buClr>
                <a:srgbClr val="000000"/>
              </a:buClr>
              <a:buNone/>
            </a:pPr>
            <a:r>
              <a:rPr lang="en-US" sz="1800" b="1" i="1" u="sng" kern="0" dirty="0">
                <a:solidFill>
                  <a:srgbClr val="9E0000"/>
                </a:solidFill>
                <a:latin typeface="Arial Black" pitchFamily="34" charset="0"/>
                <a:cs typeface="Arial"/>
                <a:sym typeface="Arial"/>
              </a:rPr>
              <a:t>MY COMPANY :</a:t>
            </a:r>
          </a:p>
          <a:p>
            <a:pPr marL="0" lvl="0" indent="0" algn="l" defTabSz="914400">
              <a:lnSpc>
                <a:spcPct val="90000"/>
              </a:lnSpc>
              <a:spcBef>
                <a:spcPts val="0"/>
              </a:spcBef>
              <a:buClr>
                <a:srgbClr val="000000"/>
              </a:buClr>
              <a:buNone/>
            </a:pPr>
            <a:endParaRPr lang="en-US" sz="1700" kern="0" dirty="0">
              <a:solidFill>
                <a:srgbClr val="C00000"/>
              </a:solidFill>
              <a:latin typeface="Arial Black" pitchFamily="34" charset="0"/>
              <a:cs typeface="Arial"/>
              <a:sym typeface="Arial"/>
            </a:endParaRPr>
          </a:p>
          <a:p>
            <a:pPr marL="0" lvl="0" indent="0" algn="l" defTabSz="914400">
              <a:lnSpc>
                <a:spcPct val="90000"/>
              </a:lnSpc>
              <a:spcBef>
                <a:spcPts val="0"/>
              </a:spcBef>
              <a:buClr>
                <a:srgbClr val="000000"/>
              </a:buClr>
              <a:buNone/>
            </a:pPr>
            <a:r>
              <a:rPr lang="en-US" sz="2400" b="1" kern="0" dirty="0">
                <a:solidFill>
                  <a:srgbClr val="002060"/>
                </a:solidFill>
                <a:latin typeface="Arial Black" pitchFamily="34" charset="0"/>
                <a:cs typeface="Arial"/>
                <a:sym typeface="Arial"/>
              </a:rPr>
              <a:t>  - </a:t>
            </a:r>
            <a:r>
              <a:rPr lang="en-US" sz="2000" b="1" kern="0" dirty="0">
                <a:solidFill>
                  <a:srgbClr val="002060"/>
                </a:solidFill>
                <a:latin typeface="Arial Black" pitchFamily="34" charset="0"/>
                <a:cs typeface="Arial"/>
                <a:sym typeface="Arial"/>
              </a:rPr>
              <a:t>MED-TRONIX</a:t>
            </a:r>
            <a:r>
              <a:rPr lang="en-US" sz="1700" kern="0" dirty="0">
                <a:solidFill>
                  <a:srgbClr val="C00000"/>
                </a:solidFill>
                <a:latin typeface="Arial Black" pitchFamily="34" charset="0"/>
                <a:cs typeface="Arial"/>
                <a:sym typeface="Arial"/>
              </a:rPr>
              <a:t>. </a:t>
            </a:r>
          </a:p>
          <a:p>
            <a:pPr marL="0" lvl="0" indent="0" algn="l" defTabSz="914400">
              <a:lnSpc>
                <a:spcPct val="90000"/>
              </a:lnSpc>
              <a:spcBef>
                <a:spcPts val="0"/>
              </a:spcBef>
              <a:buClr>
                <a:srgbClr val="000000"/>
              </a:buClr>
              <a:buNone/>
            </a:pPr>
            <a:endParaRPr lang="en-US" sz="1700" kern="0" dirty="0">
              <a:solidFill>
                <a:srgbClr val="C00000"/>
              </a:solidFill>
              <a:latin typeface="Arial Black" pitchFamily="34" charset="0"/>
              <a:cs typeface="Arial"/>
              <a:sym typeface="Arial"/>
            </a:endParaRPr>
          </a:p>
          <a:p>
            <a:pPr marL="0" lvl="0" indent="0" algn="l" defTabSz="914400">
              <a:lnSpc>
                <a:spcPct val="90000"/>
              </a:lnSpc>
              <a:spcBef>
                <a:spcPts val="0"/>
              </a:spcBef>
              <a:buClr>
                <a:srgbClr val="000000"/>
              </a:buClr>
              <a:buNone/>
            </a:pPr>
            <a:r>
              <a:rPr lang="en-US" sz="1800" b="1" i="1" u="sng" kern="0" dirty="0">
                <a:solidFill>
                  <a:srgbClr val="9E0000"/>
                </a:solidFill>
                <a:latin typeface="Arial Black" pitchFamily="34" charset="0"/>
                <a:cs typeface="Arial"/>
                <a:sym typeface="Arial"/>
              </a:rPr>
              <a:t> IS DEVELOPING:</a:t>
            </a:r>
          </a:p>
          <a:p>
            <a:pPr marL="0" lvl="0" indent="0" algn="l" defTabSz="914400">
              <a:lnSpc>
                <a:spcPct val="90000"/>
              </a:lnSpc>
              <a:spcBef>
                <a:spcPts val="0"/>
              </a:spcBef>
              <a:buClr>
                <a:srgbClr val="000000"/>
              </a:buClr>
              <a:buNone/>
            </a:pPr>
            <a:r>
              <a:rPr lang="en-US" sz="1700" kern="0" dirty="0">
                <a:solidFill>
                  <a:srgbClr val="C00000"/>
                </a:solidFill>
                <a:latin typeface="Arial Black" pitchFamily="34" charset="0"/>
                <a:cs typeface="Arial"/>
                <a:sym typeface="Arial"/>
              </a:rPr>
              <a:t>    </a:t>
            </a:r>
          </a:p>
          <a:p>
            <a:pPr marL="0" lvl="0" indent="0" algn="l" defTabSz="914400">
              <a:lnSpc>
                <a:spcPct val="90000"/>
              </a:lnSpc>
              <a:spcBef>
                <a:spcPts val="0"/>
              </a:spcBef>
              <a:buClr>
                <a:srgbClr val="000000"/>
              </a:buClr>
              <a:buNone/>
            </a:pPr>
            <a:r>
              <a:rPr lang="en-US" sz="2000" b="1" kern="0" dirty="0">
                <a:solidFill>
                  <a:srgbClr val="002060"/>
                </a:solidFill>
                <a:latin typeface="Arial Black" pitchFamily="34" charset="0"/>
                <a:cs typeface="Arial"/>
                <a:sym typeface="Arial"/>
              </a:rPr>
              <a:t> - Artificial heart. </a:t>
            </a:r>
          </a:p>
          <a:p>
            <a:pPr marL="0" lvl="0" indent="0" algn="l" defTabSz="914400">
              <a:lnSpc>
                <a:spcPct val="90000"/>
              </a:lnSpc>
              <a:spcBef>
                <a:spcPts val="0"/>
              </a:spcBef>
              <a:buClr>
                <a:srgbClr val="000000"/>
              </a:buClr>
              <a:buNone/>
            </a:pPr>
            <a:endParaRPr lang="en-US" sz="1700" kern="0" dirty="0">
              <a:solidFill>
                <a:srgbClr val="C00000"/>
              </a:solidFill>
              <a:latin typeface="Arial Black" pitchFamily="34" charset="0"/>
              <a:cs typeface="Arial"/>
              <a:sym typeface="Arial"/>
            </a:endParaRPr>
          </a:p>
          <a:p>
            <a:pPr marL="0" lvl="0" indent="0" algn="l" defTabSz="914400">
              <a:lnSpc>
                <a:spcPct val="90000"/>
              </a:lnSpc>
              <a:spcBef>
                <a:spcPts val="0"/>
              </a:spcBef>
              <a:buClr>
                <a:srgbClr val="000000"/>
              </a:buClr>
              <a:buNone/>
            </a:pPr>
            <a:endParaRPr lang="en-US" sz="1700" kern="0" dirty="0">
              <a:solidFill>
                <a:srgbClr val="C00000"/>
              </a:solidFill>
              <a:latin typeface="Arial Black" pitchFamily="34" charset="0"/>
              <a:cs typeface="Arial"/>
              <a:sym typeface="Arial"/>
            </a:endParaRPr>
          </a:p>
          <a:p>
            <a:pPr marL="0" lvl="0" indent="0" algn="l" defTabSz="914400">
              <a:lnSpc>
                <a:spcPct val="90000"/>
              </a:lnSpc>
              <a:spcBef>
                <a:spcPts val="0"/>
              </a:spcBef>
              <a:buClr>
                <a:srgbClr val="000000"/>
              </a:buClr>
              <a:buNone/>
            </a:pPr>
            <a:r>
              <a:rPr lang="en-US" sz="1800" b="1" i="1" u="sng" kern="0" dirty="0">
                <a:solidFill>
                  <a:srgbClr val="9E0000"/>
                </a:solidFill>
                <a:latin typeface="Arial Black" pitchFamily="34" charset="0"/>
                <a:cs typeface="Arial"/>
                <a:sym typeface="Arial"/>
              </a:rPr>
              <a:t> TO HELP: </a:t>
            </a:r>
          </a:p>
          <a:p>
            <a:pPr marL="0" lvl="0" indent="0" algn="l" defTabSz="914400">
              <a:lnSpc>
                <a:spcPct val="90000"/>
              </a:lnSpc>
              <a:spcBef>
                <a:spcPts val="0"/>
              </a:spcBef>
              <a:buClr>
                <a:srgbClr val="000000"/>
              </a:buClr>
              <a:buNone/>
            </a:pPr>
            <a:endParaRPr lang="en-US" sz="1700" kern="0" dirty="0">
              <a:solidFill>
                <a:srgbClr val="C00000"/>
              </a:solidFill>
              <a:latin typeface="Arial Black" pitchFamily="34" charset="0"/>
              <a:cs typeface="Arial"/>
              <a:sym typeface="Arial"/>
            </a:endParaRPr>
          </a:p>
          <a:p>
            <a:pPr marL="0" lvl="0" indent="0" algn="l" defTabSz="914400">
              <a:lnSpc>
                <a:spcPct val="90000"/>
              </a:lnSpc>
              <a:spcBef>
                <a:spcPts val="0"/>
              </a:spcBef>
              <a:buClr>
                <a:srgbClr val="000000"/>
              </a:buClr>
              <a:buNone/>
            </a:pPr>
            <a:r>
              <a:rPr lang="en-US" sz="2000" b="1" kern="0" dirty="0">
                <a:solidFill>
                  <a:srgbClr val="002060"/>
                </a:solidFill>
                <a:latin typeface="Arial Black" pitchFamily="34" charset="0"/>
                <a:cs typeface="Arial"/>
                <a:sym typeface="Arial"/>
              </a:rPr>
              <a:t>a segment of children and teenagers in range between 8-20 years where they're living in </a:t>
            </a:r>
            <a:r>
              <a:rPr lang="en-US" sz="2000" b="1" kern="0" dirty="0" err="1">
                <a:solidFill>
                  <a:srgbClr val="002060"/>
                </a:solidFill>
                <a:latin typeface="Arial Black" pitchFamily="34" charset="0"/>
                <a:cs typeface="Arial"/>
                <a:sym typeface="Arial"/>
              </a:rPr>
              <a:t>aswan</a:t>
            </a:r>
            <a:r>
              <a:rPr lang="en-US" sz="2000" b="1" kern="0" dirty="0">
                <a:solidFill>
                  <a:srgbClr val="002060"/>
                </a:solidFill>
                <a:latin typeface="Arial Black" pitchFamily="34" charset="0"/>
                <a:cs typeface="Arial"/>
                <a:sym typeface="Arial"/>
              </a:rPr>
              <a:t> governorate, Because children do not feel that they are different just because they are heart patients and are unable to play like other children</a:t>
            </a:r>
            <a:r>
              <a:rPr lang="en-US" sz="2000" b="1" kern="0" dirty="0">
                <a:solidFill>
                  <a:srgbClr val="002060"/>
                </a:solidFill>
                <a:latin typeface="Arial"/>
                <a:cs typeface="Arial"/>
                <a:sym typeface="Arial"/>
              </a:rPr>
              <a:t>.</a:t>
            </a:r>
            <a:r>
              <a:rPr lang="en-US" sz="1700" kern="0" dirty="0">
                <a:solidFill>
                  <a:srgbClr val="C00000"/>
                </a:solidFill>
                <a:latin typeface="Arial"/>
                <a:cs typeface="Arial"/>
                <a:sym typeface="Arial"/>
              </a:rPr>
              <a:t>.</a:t>
            </a:r>
          </a:p>
        </p:txBody>
      </p:sp>
      <p:sp>
        <p:nvSpPr>
          <p:cNvPr id="2" name="Title 1"/>
          <p:cNvSpPr>
            <a:spLocks noGrp="1"/>
          </p:cNvSpPr>
          <p:nvPr>
            <p:ph type="title"/>
          </p:nvPr>
        </p:nvSpPr>
        <p:spPr>
          <a:xfrm>
            <a:off x="771148" y="960120"/>
            <a:ext cx="3054091" cy="5151119"/>
          </a:xfrm>
          <a:solidFill>
            <a:schemeClr val="accent1"/>
          </a:solidFill>
        </p:spPr>
        <p:txBody>
          <a:bodyPr anchor="ctr">
            <a:normAutofit/>
          </a:bodyPr>
          <a:lstStyle/>
          <a:p>
            <a:r>
              <a:rPr lang="en-US" sz="3200" b="1" dirty="0">
                <a:solidFill>
                  <a:schemeClr val="bg1"/>
                </a:solidFill>
              </a:rPr>
              <a:t>Pitching Closing Statement</a:t>
            </a:r>
          </a:p>
        </p:txBody>
      </p:sp>
      <p:sp>
        <p:nvSpPr>
          <p:cNvPr id="21" name="Rectangle 20">
            <a:extLst>
              <a:ext uri="{FF2B5EF4-FFF2-40B4-BE49-F238E27FC236}">
                <a16:creationId xmlns:a16="http://schemas.microsoft.com/office/drawing/2014/main" id="{DFEE959E-BF10-4204-9556-D1707088D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DDD17B6A-CB37-4005-9681-A20AFCDC7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3B7BBDE9-DAED-40B0-A640-503C918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79276817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9674"/>
            <a:ext cx="7308896" cy="1005411"/>
          </a:xfrm>
        </p:spPr>
        <p:txBody>
          <a:bodyPr>
            <a:normAutofit/>
          </a:bodyPr>
          <a:lstStyle/>
          <a:p>
            <a:pPr algn="ctr"/>
            <a:r>
              <a:rPr lang="en-US" sz="4900" b="1">
                <a:solidFill>
                  <a:srgbClr val="9E0000"/>
                </a:solidFill>
                <a:effectLst/>
              </a:rPr>
              <a:t>inspiration</a:t>
            </a:r>
            <a:endParaRPr lang="en-US" b="1" i="1" u="sng" dirty="0">
              <a:solidFill>
                <a:srgbClr val="9E0000"/>
              </a:solidFill>
            </a:endParaRPr>
          </a:p>
        </p:txBody>
      </p:sp>
      <p:pic>
        <p:nvPicPr>
          <p:cNvPr id="19" name="Medd">
            <a:hlinkClick r:id="" action="ppaction://media"/>
            <a:extLst>
              <a:ext uri="{FF2B5EF4-FFF2-40B4-BE49-F238E27FC236}">
                <a16:creationId xmlns:a16="http://schemas.microsoft.com/office/drawing/2014/main" id="{2605B754-3D06-A0C2-9B04-17C3888ED3B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07474" y="1125085"/>
            <a:ext cx="8615183" cy="4970915"/>
          </a:xfrm>
          <a:prstGeom prst="rect">
            <a:avLst/>
          </a:prstGeom>
        </p:spPr>
      </p:pic>
    </p:spTree>
    <p:extLst>
      <p:ext uri="{BB962C8B-B14F-4D97-AF65-F5344CB8AC3E}">
        <p14:creationId xmlns:p14="http://schemas.microsoft.com/office/powerpoint/2010/main" val="34201369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370"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B63885DA-A92D-C9BF-EB5A-05718CF57FAF}"/>
              </a:ext>
            </a:extLst>
          </p:cNvPr>
          <p:cNvGraphicFramePr>
            <a:graphicFrameLocks noGrp="1"/>
          </p:cNvGraphicFramePr>
          <p:nvPr>
            <p:ph idx="1"/>
            <p:extLst>
              <p:ext uri="{D42A27DB-BD31-4B8C-83A1-F6EECF244321}">
                <p14:modId xmlns:p14="http://schemas.microsoft.com/office/powerpoint/2010/main" val="2170780612"/>
              </p:ext>
            </p:extLst>
          </p:nvPr>
        </p:nvGraphicFramePr>
        <p:xfrm>
          <a:off x="609600" y="1481138"/>
          <a:ext cx="10972800" cy="4525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normAutofit/>
          </a:bodyPr>
          <a:lstStyle/>
          <a:p>
            <a:pPr algn="ctr"/>
            <a:r>
              <a:rPr lang="en-US" b="1" i="1" u="sng" dirty="0">
                <a:solidFill>
                  <a:srgbClr val="9E0000"/>
                </a:solidFill>
              </a:rPr>
              <a:t>The problem</a:t>
            </a:r>
          </a:p>
        </p:txBody>
      </p:sp>
    </p:spTree>
    <p:extLst>
      <p:ext uri="{BB962C8B-B14F-4D97-AF65-F5344CB8AC3E}">
        <p14:creationId xmlns:p14="http://schemas.microsoft.com/office/powerpoint/2010/main" val="384429177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47800" y="960120"/>
            <a:ext cx="8991600" cy="5123180"/>
          </a:xfrm>
          <a:prstGeom prst="rect">
            <a:avLst/>
          </a:prstGeom>
        </p:spPr>
      </p:pic>
      <p:sp>
        <p:nvSpPr>
          <p:cNvPr id="2" name="Title 1"/>
          <p:cNvSpPr>
            <a:spLocks noGrp="1"/>
          </p:cNvSpPr>
          <p:nvPr>
            <p:ph type="title"/>
          </p:nvPr>
        </p:nvSpPr>
        <p:spPr>
          <a:xfrm>
            <a:off x="1861405" y="365926"/>
            <a:ext cx="8911687" cy="625141"/>
          </a:xfrm>
        </p:spPr>
        <p:txBody>
          <a:bodyPr>
            <a:normAutofit fontScale="90000"/>
          </a:bodyPr>
          <a:lstStyle/>
          <a:p>
            <a:pPr algn="ctr"/>
            <a:r>
              <a:rPr lang="en-US" b="1" i="1" u="sng" dirty="0">
                <a:solidFill>
                  <a:srgbClr val="9E0000"/>
                </a:solidFill>
                <a:latin typeface="Aharoni" pitchFamily="2" charset="-79"/>
                <a:cs typeface="Aharoni" pitchFamily="2" charset="-79"/>
              </a:rPr>
              <a:t>Problem Statement Canvas</a:t>
            </a:r>
          </a:p>
        </p:txBody>
      </p:sp>
    </p:spTree>
    <p:extLst>
      <p:ext uri="{BB962C8B-B14F-4D97-AF65-F5344CB8AC3E}">
        <p14:creationId xmlns:p14="http://schemas.microsoft.com/office/powerpoint/2010/main" val="160013971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1047" y="796491"/>
            <a:ext cx="10624751" cy="5208070"/>
          </a:xfrm>
        </p:spPr>
        <p:txBody>
          <a:bodyPr>
            <a:normAutofit fontScale="77500" lnSpcReduction="20000"/>
          </a:bodyPr>
          <a:lstStyle/>
          <a:p>
            <a:pPr marL="0" lvl="0" indent="0">
              <a:spcBef>
                <a:spcPts val="0"/>
              </a:spcBef>
              <a:buNone/>
            </a:pPr>
            <a:endParaRPr lang="en-US" b="1" dirty="0">
              <a:solidFill>
                <a:srgbClr val="953734"/>
              </a:solidFill>
            </a:endParaRPr>
          </a:p>
          <a:p>
            <a:pPr marL="0" lvl="0" indent="0" algn="l">
              <a:spcBef>
                <a:spcPts val="0"/>
              </a:spcBef>
              <a:buNone/>
            </a:pPr>
            <a:r>
              <a:rPr lang="en-US" b="1" dirty="0">
                <a:solidFill>
                  <a:schemeClr val="tx2">
                    <a:lumMod val="50000"/>
                  </a:schemeClr>
                </a:solidFill>
                <a:latin typeface="Aharoni" pitchFamily="2" charset="-79"/>
                <a:cs typeface="Aharoni" pitchFamily="2" charset="-79"/>
              </a:rPr>
              <a:t>Key attributes:</a:t>
            </a:r>
          </a:p>
          <a:p>
            <a:pPr marL="457200" lvl="0" indent="0" algn="l">
              <a:spcBef>
                <a:spcPts val="0"/>
              </a:spcBef>
              <a:buNone/>
            </a:pPr>
            <a:r>
              <a:rPr lang="en-US" b="1" dirty="0">
                <a:solidFill>
                  <a:srgbClr val="9E0000"/>
                </a:solidFill>
                <a:latin typeface="Aharoni" pitchFamily="2" charset="-79"/>
                <a:ea typeface="Arial"/>
                <a:cs typeface="Aharoni" pitchFamily="2" charset="-79"/>
                <a:sym typeface="Arial"/>
              </a:rPr>
              <a:t>- Quick adaptation to user’s needs</a:t>
            </a:r>
          </a:p>
          <a:p>
            <a:pPr marL="457200" lvl="0" indent="0" algn="l">
              <a:spcBef>
                <a:spcPts val="0"/>
              </a:spcBef>
              <a:buSzPts val="1100"/>
              <a:buNone/>
            </a:pPr>
            <a:r>
              <a:rPr lang="en-US" b="1" dirty="0">
                <a:solidFill>
                  <a:srgbClr val="9E0000"/>
                </a:solidFill>
                <a:latin typeface="Aharoni" pitchFamily="2" charset="-79"/>
                <a:ea typeface="Arial"/>
                <a:cs typeface="Aharoni" pitchFamily="2" charset="-79"/>
                <a:sym typeface="Arial"/>
              </a:rPr>
              <a:t>- fast loading time and high performance</a:t>
            </a:r>
            <a:r>
              <a:rPr lang="en-US" b="1" dirty="0">
                <a:solidFill>
                  <a:srgbClr val="C00000"/>
                </a:solidFill>
                <a:latin typeface="Aharoni" pitchFamily="2" charset="-79"/>
                <a:ea typeface="Arial"/>
                <a:cs typeface="Aharoni" pitchFamily="2" charset="-79"/>
                <a:sym typeface="Arial"/>
              </a:rPr>
              <a:t> </a:t>
            </a:r>
          </a:p>
          <a:p>
            <a:pPr marL="0" lvl="0" indent="0" algn="l">
              <a:spcBef>
                <a:spcPts val="0"/>
              </a:spcBef>
              <a:buNone/>
            </a:pPr>
            <a:endParaRPr lang="en-US" sz="1200" b="1" dirty="0">
              <a:solidFill>
                <a:srgbClr val="953734"/>
              </a:solidFill>
              <a:latin typeface="Aharoni" pitchFamily="2" charset="-79"/>
              <a:cs typeface="Aharoni" pitchFamily="2" charset="-79"/>
            </a:endParaRPr>
          </a:p>
          <a:p>
            <a:pPr marL="0" lvl="0" indent="0" algn="l">
              <a:spcBef>
                <a:spcPts val="0"/>
              </a:spcBef>
              <a:buNone/>
            </a:pPr>
            <a:r>
              <a:rPr lang="en-US" b="1" dirty="0">
                <a:solidFill>
                  <a:schemeClr val="tx2">
                    <a:lumMod val="50000"/>
                  </a:schemeClr>
                </a:solidFill>
                <a:latin typeface="Aharoni" pitchFamily="2" charset="-79"/>
                <a:cs typeface="Aharoni" pitchFamily="2" charset="-79"/>
              </a:rPr>
              <a:t>Short</a:t>
            </a:r>
            <a:r>
              <a:rPr lang="en-US" b="1" dirty="0">
                <a:solidFill>
                  <a:srgbClr val="20124D"/>
                </a:solidFill>
                <a:latin typeface="Aharoni" pitchFamily="2" charset="-79"/>
                <a:cs typeface="Aharoni" pitchFamily="2" charset="-79"/>
              </a:rPr>
              <a:t> description</a:t>
            </a:r>
            <a:r>
              <a:rPr lang="en-US" b="1" dirty="0">
                <a:latin typeface="Aharoni" pitchFamily="2" charset="-79"/>
                <a:ea typeface="Arial"/>
                <a:cs typeface="Aharoni" pitchFamily="2" charset="-79"/>
                <a:sym typeface="Arial"/>
              </a:rPr>
              <a:t>:</a:t>
            </a:r>
            <a:r>
              <a:rPr lang="en-US" b="1" dirty="0">
                <a:solidFill>
                  <a:srgbClr val="953734"/>
                </a:solidFill>
                <a:latin typeface="Aharoni" pitchFamily="2" charset="-79"/>
                <a:ea typeface="Arial"/>
                <a:cs typeface="Aharoni" pitchFamily="2" charset="-79"/>
                <a:sym typeface="Arial"/>
              </a:rPr>
              <a:t> </a:t>
            </a:r>
            <a:r>
              <a:rPr lang="en-US" b="1" dirty="0">
                <a:solidFill>
                  <a:srgbClr val="9E0000"/>
                </a:solidFill>
                <a:latin typeface="Aharoni" pitchFamily="2" charset="-79"/>
                <a:ea typeface="Arial"/>
                <a:cs typeface="Aharoni" pitchFamily="2" charset="-79"/>
                <a:sym typeface="Arial"/>
              </a:rPr>
              <a:t>Ahmed </a:t>
            </a:r>
            <a:r>
              <a:rPr lang="en-US" b="1" dirty="0" err="1">
                <a:solidFill>
                  <a:srgbClr val="9E0000"/>
                </a:solidFill>
                <a:latin typeface="Aharoni" pitchFamily="2" charset="-79"/>
                <a:ea typeface="Arial"/>
                <a:cs typeface="Aharoni" pitchFamily="2" charset="-79"/>
                <a:sym typeface="Arial"/>
              </a:rPr>
              <a:t>yasser</a:t>
            </a:r>
            <a:r>
              <a:rPr lang="en-US" b="1" dirty="0">
                <a:solidFill>
                  <a:srgbClr val="9E0000"/>
                </a:solidFill>
                <a:latin typeface="Aharoni" pitchFamily="2" charset="-79"/>
                <a:ea typeface="Arial"/>
                <a:cs typeface="Aharoni" pitchFamily="2" charset="-79"/>
                <a:sym typeface="Arial"/>
              </a:rPr>
              <a:t> , 32, is a busy developer who works on multiple</a:t>
            </a:r>
            <a:r>
              <a:rPr lang="en-US" b="1" dirty="0">
                <a:solidFill>
                  <a:srgbClr val="9E0000"/>
                </a:solidFill>
                <a:latin typeface="Aharoni" pitchFamily="2" charset="-79"/>
                <a:cs typeface="Aharoni" pitchFamily="2" charset="-79"/>
              </a:rPr>
              <a:t> </a:t>
            </a:r>
            <a:r>
              <a:rPr lang="en-US" b="1" dirty="0">
                <a:solidFill>
                  <a:srgbClr val="9E0000"/>
                </a:solidFill>
                <a:latin typeface="Aharoni" pitchFamily="2" charset="-79"/>
                <a:ea typeface="Arial"/>
                <a:cs typeface="Aharoni" pitchFamily="2" charset="-79"/>
                <a:sym typeface="Arial"/>
              </a:rPr>
              <a:t>projects. He has a lot on his plate and would prefer to</a:t>
            </a:r>
          </a:p>
          <a:p>
            <a:pPr marL="0" lvl="0" indent="0" algn="l">
              <a:spcBef>
                <a:spcPts val="0"/>
              </a:spcBef>
              <a:buClr>
                <a:schemeClr val="dk1"/>
              </a:buClr>
              <a:buSzPts val="1100"/>
              <a:buNone/>
            </a:pPr>
            <a:r>
              <a:rPr lang="en-US" b="1" dirty="0">
                <a:solidFill>
                  <a:srgbClr val="9E0000"/>
                </a:solidFill>
                <a:latin typeface="Aharoni" pitchFamily="2" charset="-79"/>
                <a:ea typeface="Arial"/>
                <a:cs typeface="Aharoni" pitchFamily="2" charset="-79"/>
                <a:sym typeface="Arial"/>
              </a:rPr>
              <a:t>provide recognition in the moment and then move on to</a:t>
            </a:r>
          </a:p>
          <a:p>
            <a:pPr marL="0" lvl="0" indent="0" algn="l">
              <a:spcBef>
                <a:spcPts val="0"/>
              </a:spcBef>
              <a:buClr>
                <a:schemeClr val="dk1"/>
              </a:buClr>
              <a:buSzPts val="1100"/>
              <a:buNone/>
            </a:pPr>
            <a:r>
              <a:rPr lang="en-US" b="1" dirty="0">
                <a:solidFill>
                  <a:srgbClr val="9E0000"/>
                </a:solidFill>
                <a:latin typeface="Aharoni" pitchFamily="2" charset="-79"/>
                <a:ea typeface="Arial"/>
                <a:cs typeface="Aharoni" pitchFamily="2" charset="-79"/>
                <a:sym typeface="Arial"/>
              </a:rPr>
              <a:t>the next thing</a:t>
            </a:r>
            <a:r>
              <a:rPr lang="en-US" b="1" dirty="0">
                <a:solidFill>
                  <a:srgbClr val="C00000"/>
                </a:solidFill>
                <a:latin typeface="Aharoni" pitchFamily="2" charset="-79"/>
                <a:ea typeface="Arial"/>
                <a:cs typeface="Aharoni" pitchFamily="2" charset="-79"/>
                <a:sym typeface="Arial"/>
              </a:rPr>
              <a:t>.</a:t>
            </a:r>
          </a:p>
          <a:p>
            <a:pPr marL="0" lvl="0" indent="0" algn="l">
              <a:spcBef>
                <a:spcPts val="0"/>
              </a:spcBef>
              <a:buClr>
                <a:schemeClr val="dk1"/>
              </a:buClr>
              <a:buSzPts val="1100"/>
              <a:buNone/>
            </a:pPr>
            <a:endParaRPr lang="en-US" b="1" dirty="0">
              <a:solidFill>
                <a:schemeClr val="dk1"/>
              </a:solidFill>
              <a:latin typeface="Aharoni" pitchFamily="2" charset="-79"/>
              <a:ea typeface="Arial"/>
              <a:cs typeface="Aharoni" pitchFamily="2" charset="-79"/>
              <a:sym typeface="Arial"/>
            </a:endParaRPr>
          </a:p>
          <a:p>
            <a:pPr marL="0" lvl="0" indent="0" algn="l">
              <a:spcBef>
                <a:spcPts val="0"/>
              </a:spcBef>
              <a:buNone/>
            </a:pPr>
            <a:r>
              <a:rPr lang="en-US" b="1" dirty="0">
                <a:solidFill>
                  <a:schemeClr val="tx2">
                    <a:lumMod val="50000"/>
                  </a:schemeClr>
                </a:solidFill>
                <a:latin typeface="Aharoni" pitchFamily="2" charset="-79"/>
                <a:ea typeface="Arial"/>
                <a:cs typeface="Aharoni" pitchFamily="2" charset="-79"/>
                <a:sym typeface="Arial"/>
              </a:rPr>
              <a:t>Needs</a:t>
            </a:r>
            <a:r>
              <a:rPr lang="en-US" b="1" dirty="0">
                <a:solidFill>
                  <a:srgbClr val="9E0000"/>
                </a:solidFill>
                <a:latin typeface="Aharoni" pitchFamily="2" charset="-79"/>
                <a:ea typeface="Arial"/>
                <a:cs typeface="Aharoni" pitchFamily="2" charset="-79"/>
                <a:sym typeface="Arial"/>
              </a:rPr>
              <a:t>: </a:t>
            </a:r>
            <a:r>
              <a:rPr lang="en-US" b="1" dirty="0">
                <a:solidFill>
                  <a:srgbClr val="9E0000"/>
                </a:solidFill>
                <a:latin typeface="Aharoni" pitchFamily="2" charset="-79"/>
                <a:cs typeface="Aharoni" pitchFamily="2" charset="-79"/>
              </a:rPr>
              <a:t>Make the intranet customized to user type features that can streamline or support existing systems. and easy to </a:t>
            </a:r>
            <a:r>
              <a:rPr lang="en-US" b="1" dirty="0" err="1">
                <a:solidFill>
                  <a:srgbClr val="9E0000"/>
                </a:solidFill>
                <a:latin typeface="Aharoni" pitchFamily="2" charset="-79"/>
                <a:cs typeface="Aharoni" pitchFamily="2" charset="-79"/>
              </a:rPr>
              <a:t>use,Add</a:t>
            </a:r>
            <a:r>
              <a:rPr lang="en-US" b="1" dirty="0">
                <a:solidFill>
                  <a:schemeClr val="dk1"/>
                </a:solidFill>
                <a:latin typeface="Aharoni" pitchFamily="2" charset="-79"/>
                <a:cs typeface="Aharoni" pitchFamily="2" charset="-79"/>
              </a:rPr>
              <a:t> </a:t>
            </a:r>
          </a:p>
          <a:p>
            <a:pPr marL="0" lvl="0" indent="0" algn="l">
              <a:spcBef>
                <a:spcPts val="0"/>
              </a:spcBef>
              <a:buNone/>
            </a:pPr>
            <a:endParaRPr lang="en-US" b="1" dirty="0">
              <a:solidFill>
                <a:srgbClr val="7F7F7F"/>
              </a:solidFill>
              <a:latin typeface="Aharoni" pitchFamily="2" charset="-79"/>
              <a:ea typeface="Arial"/>
              <a:cs typeface="Aharoni" pitchFamily="2" charset="-79"/>
              <a:sym typeface="Arial"/>
            </a:endParaRPr>
          </a:p>
          <a:p>
            <a:pPr marL="0" lvl="0" indent="0" algn="l">
              <a:spcBef>
                <a:spcPts val="0"/>
              </a:spcBef>
              <a:buNone/>
            </a:pPr>
            <a:r>
              <a:rPr lang="en-US" b="1" dirty="0">
                <a:solidFill>
                  <a:schemeClr val="tx2">
                    <a:lumMod val="50000"/>
                  </a:schemeClr>
                </a:solidFill>
                <a:latin typeface="Aharoni" pitchFamily="2" charset="-79"/>
                <a:ea typeface="Arial"/>
                <a:cs typeface="Aharoni" pitchFamily="2" charset="-79"/>
                <a:sym typeface="Arial"/>
              </a:rPr>
              <a:t>Challenges</a:t>
            </a:r>
            <a:r>
              <a:rPr lang="en-US" b="1" dirty="0">
                <a:solidFill>
                  <a:schemeClr val="tx2"/>
                </a:solidFill>
                <a:latin typeface="Aharoni" pitchFamily="2" charset="-79"/>
                <a:ea typeface="Arial"/>
                <a:cs typeface="Aharoni" pitchFamily="2" charset="-79"/>
                <a:sym typeface="Arial"/>
              </a:rPr>
              <a:t>: </a:t>
            </a:r>
            <a:r>
              <a:rPr lang="en-US" b="1" dirty="0">
                <a:solidFill>
                  <a:srgbClr val="9E0000"/>
                </a:solidFill>
                <a:latin typeface="Aharoni" pitchFamily="2" charset="-79"/>
                <a:cs typeface="Aharoni" pitchFamily="2" charset="-79"/>
              </a:rPr>
              <a:t>Determining what is important to the use and Finding Creative solution for the problem</a:t>
            </a:r>
            <a:r>
              <a:rPr lang="en-US" b="1" dirty="0">
                <a:solidFill>
                  <a:schemeClr val="dk1"/>
                </a:solidFill>
                <a:latin typeface="Aharoni" pitchFamily="2" charset="-79"/>
                <a:cs typeface="Aharoni" pitchFamily="2" charset="-79"/>
              </a:rPr>
              <a:t>.</a:t>
            </a:r>
          </a:p>
          <a:p>
            <a:pPr marL="0" lvl="0" indent="0" algn="l">
              <a:spcBef>
                <a:spcPts val="0"/>
              </a:spcBef>
              <a:buNone/>
            </a:pPr>
            <a:endParaRPr lang="en-US" b="1" dirty="0">
              <a:solidFill>
                <a:srgbClr val="7F7F7F"/>
              </a:solidFill>
              <a:latin typeface="Aharoni" pitchFamily="2" charset="-79"/>
              <a:cs typeface="Aharoni" pitchFamily="2" charset="-79"/>
            </a:endParaRPr>
          </a:p>
          <a:p>
            <a:pPr marL="0" lvl="0" indent="0" algn="l">
              <a:spcBef>
                <a:spcPts val="0"/>
              </a:spcBef>
              <a:buNone/>
            </a:pPr>
            <a:r>
              <a:rPr lang="en-US" b="1" dirty="0">
                <a:solidFill>
                  <a:srgbClr val="20124D"/>
                </a:solidFill>
                <a:latin typeface="Aharoni" pitchFamily="2" charset="-79"/>
                <a:ea typeface="Arial"/>
                <a:cs typeface="Aharoni" pitchFamily="2" charset="-79"/>
                <a:sym typeface="Arial"/>
              </a:rPr>
              <a:t>Opportunities</a:t>
            </a:r>
            <a:r>
              <a:rPr lang="en-US" b="1" dirty="0">
                <a:latin typeface="Aharoni" pitchFamily="2" charset="-79"/>
                <a:ea typeface="Arial"/>
                <a:cs typeface="Aharoni" pitchFamily="2" charset="-79"/>
                <a:sym typeface="Arial"/>
              </a:rPr>
              <a:t>: </a:t>
            </a:r>
            <a:r>
              <a:rPr lang="en-US" b="1" dirty="0">
                <a:solidFill>
                  <a:srgbClr val="9E0000"/>
                </a:solidFill>
                <a:latin typeface="Aharoni" pitchFamily="2" charset="-79"/>
                <a:cs typeface="Aharoni" pitchFamily="2" charset="-79"/>
              </a:rPr>
              <a:t>Self-development, feeling for others, helping them, spreading a culture of love, cooperation, and donating to save the lives of sick people, create programs that help people and facilitate their lives</a:t>
            </a:r>
            <a:endParaRPr lang="en-US" b="1" dirty="0">
              <a:solidFill>
                <a:srgbClr val="9E0000"/>
              </a:solidFill>
              <a:latin typeface="Aharoni" pitchFamily="2" charset="-79"/>
              <a:ea typeface="Arial"/>
              <a:cs typeface="Aharoni" pitchFamily="2" charset="-79"/>
              <a:sym typeface="Arial"/>
            </a:endParaRPr>
          </a:p>
          <a:p>
            <a:pPr algn="l"/>
            <a:endParaRPr lang="en-US" b="1" dirty="0">
              <a:latin typeface="Aharoni" pitchFamily="2" charset="-79"/>
              <a:cs typeface="Aharoni" pitchFamily="2" charset="-79"/>
            </a:endParaRPr>
          </a:p>
        </p:txBody>
      </p:sp>
      <p:sp>
        <p:nvSpPr>
          <p:cNvPr id="2" name="Title 1"/>
          <p:cNvSpPr>
            <a:spLocks noGrp="1"/>
          </p:cNvSpPr>
          <p:nvPr>
            <p:ph type="title"/>
          </p:nvPr>
        </p:nvSpPr>
        <p:spPr>
          <a:xfrm>
            <a:off x="777240" y="188275"/>
            <a:ext cx="8835435" cy="663777"/>
          </a:xfrm>
        </p:spPr>
        <p:txBody>
          <a:bodyPr>
            <a:normAutofit fontScale="90000"/>
          </a:bodyPr>
          <a:lstStyle/>
          <a:p>
            <a:r>
              <a:rPr lang="en-US" b="1" i="1" u="sng" dirty="0">
                <a:latin typeface="Aharoni" pitchFamily="2" charset="-79"/>
                <a:cs typeface="Aharoni" pitchFamily="2" charset="-79"/>
              </a:rPr>
              <a:t>Personas#</a:t>
            </a:r>
            <a:r>
              <a:rPr lang="en-US" sz="6000" b="1" i="1" u="sng" dirty="0">
                <a:latin typeface="Aharoni" pitchFamily="2" charset="-79"/>
                <a:cs typeface="Aharoni" pitchFamily="2" charset="-79"/>
              </a:rPr>
              <a:t>1</a:t>
            </a:r>
          </a:p>
        </p:txBody>
      </p:sp>
      <p:pic>
        <p:nvPicPr>
          <p:cNvPr id="4" name="Picture 3"/>
          <p:cNvPicPr>
            <a:picLocks noChangeAspect="1"/>
          </p:cNvPicPr>
          <p:nvPr/>
        </p:nvPicPr>
        <p:blipFill>
          <a:blip r:embed="rId2"/>
          <a:stretch>
            <a:fillRect/>
          </a:stretch>
        </p:blipFill>
        <p:spPr>
          <a:xfrm>
            <a:off x="10015087" y="520164"/>
            <a:ext cx="1460711" cy="1384835"/>
          </a:xfrm>
          <a:prstGeom prst="rect">
            <a:avLst/>
          </a:prstGeom>
        </p:spPr>
      </p:pic>
    </p:spTree>
    <p:extLst>
      <p:ext uri="{BB962C8B-B14F-4D97-AF65-F5344CB8AC3E}">
        <p14:creationId xmlns:p14="http://schemas.microsoft.com/office/powerpoint/2010/main" val="909008974"/>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9160" y="838200"/>
            <a:ext cx="9011783" cy="5060887"/>
          </a:xfrm>
        </p:spPr>
        <p:txBody>
          <a:bodyPr>
            <a:normAutofit fontScale="62500" lnSpcReduction="20000"/>
          </a:bodyPr>
          <a:lstStyle/>
          <a:p>
            <a:pPr marL="0" lvl="0" indent="0" algn="l">
              <a:spcBef>
                <a:spcPts val="0"/>
              </a:spcBef>
              <a:buNone/>
            </a:pPr>
            <a:endParaRPr lang="en-US" dirty="0">
              <a:solidFill>
                <a:schemeClr val="dk1"/>
              </a:solidFill>
            </a:endParaRPr>
          </a:p>
          <a:p>
            <a:pPr marL="0" lvl="0" indent="0" algn="l">
              <a:spcBef>
                <a:spcPts val="0"/>
              </a:spcBef>
              <a:buNone/>
            </a:pPr>
            <a:r>
              <a:rPr lang="en-US" sz="3200" b="1" dirty="0">
                <a:solidFill>
                  <a:schemeClr val="tx2">
                    <a:lumMod val="50000"/>
                  </a:schemeClr>
                </a:solidFill>
                <a:latin typeface="Aharoni" pitchFamily="2" charset="-79"/>
                <a:cs typeface="Aharoni" pitchFamily="2" charset="-79"/>
              </a:rPr>
              <a:t>Key attributes</a:t>
            </a:r>
            <a:r>
              <a:rPr lang="en-US" sz="3200" b="1" dirty="0">
                <a:solidFill>
                  <a:schemeClr val="dk1"/>
                </a:solidFill>
                <a:latin typeface="Aharoni" pitchFamily="2" charset="-79"/>
                <a:cs typeface="Aharoni" pitchFamily="2" charset="-79"/>
              </a:rPr>
              <a:t>: </a:t>
            </a:r>
            <a:r>
              <a:rPr lang="en-US" sz="3200" b="1" dirty="0">
                <a:solidFill>
                  <a:srgbClr val="9E0000"/>
                </a:solidFill>
                <a:latin typeface="Aharoni" pitchFamily="2" charset="-79"/>
                <a:ea typeface="Arial"/>
                <a:cs typeface="Aharoni" pitchFamily="2" charset="-79"/>
                <a:sym typeface="Arial"/>
              </a:rPr>
              <a:t>He is </a:t>
            </a:r>
            <a:r>
              <a:rPr lang="en-US" sz="3800" b="1" dirty="0">
                <a:solidFill>
                  <a:srgbClr val="9E0000"/>
                </a:solidFill>
                <a:latin typeface="Aharoni" pitchFamily="2" charset="-79"/>
                <a:ea typeface="Arial"/>
                <a:cs typeface="Aharoni" pitchFamily="2" charset="-79"/>
                <a:sym typeface="Arial"/>
              </a:rPr>
              <a:t>11 </a:t>
            </a:r>
            <a:r>
              <a:rPr lang="en-US" sz="3200" b="1" dirty="0">
                <a:solidFill>
                  <a:srgbClr val="9E0000"/>
                </a:solidFill>
                <a:latin typeface="Aharoni" pitchFamily="2" charset="-79"/>
                <a:ea typeface="Arial"/>
                <a:cs typeface="Aharoni" pitchFamily="2" charset="-79"/>
                <a:sym typeface="Arial"/>
              </a:rPr>
              <a:t>years old, weak and short boy </a:t>
            </a:r>
            <a:r>
              <a:rPr lang="en-US" sz="3200" b="1" dirty="0">
                <a:solidFill>
                  <a:schemeClr val="dk1"/>
                </a:solidFill>
                <a:latin typeface="Aharoni" pitchFamily="2" charset="-79"/>
                <a:ea typeface="Arial"/>
                <a:cs typeface="Aharoni" pitchFamily="2" charset="-79"/>
                <a:sym typeface="Arial"/>
              </a:rPr>
              <a:t>.</a:t>
            </a:r>
          </a:p>
          <a:p>
            <a:pPr marL="0" lvl="0" indent="0" algn="l">
              <a:spcBef>
                <a:spcPts val="0"/>
              </a:spcBef>
              <a:buNone/>
            </a:pPr>
            <a:endParaRPr lang="en-US" sz="3200" b="1" dirty="0">
              <a:solidFill>
                <a:schemeClr val="dk1"/>
              </a:solidFill>
              <a:latin typeface="Aharoni" pitchFamily="2" charset="-79"/>
              <a:cs typeface="Aharoni" pitchFamily="2" charset="-79"/>
            </a:endParaRPr>
          </a:p>
          <a:p>
            <a:pPr marL="0" lvl="0" indent="0" algn="l">
              <a:spcBef>
                <a:spcPts val="0"/>
              </a:spcBef>
              <a:buNone/>
            </a:pPr>
            <a:r>
              <a:rPr lang="en-US" sz="3200" b="1" dirty="0">
                <a:solidFill>
                  <a:schemeClr val="tx2">
                    <a:lumMod val="50000"/>
                  </a:schemeClr>
                </a:solidFill>
                <a:latin typeface="Aharoni" pitchFamily="2" charset="-79"/>
                <a:cs typeface="Aharoni" pitchFamily="2" charset="-79"/>
              </a:rPr>
              <a:t>Short description: </a:t>
            </a:r>
            <a:r>
              <a:rPr lang="en-US" sz="3200" b="1" dirty="0" err="1">
                <a:solidFill>
                  <a:srgbClr val="9E0000"/>
                </a:solidFill>
                <a:latin typeface="Aharoni" pitchFamily="2" charset="-79"/>
                <a:ea typeface="Arial"/>
                <a:cs typeface="Aharoni" pitchFamily="2" charset="-79"/>
                <a:sym typeface="Arial"/>
              </a:rPr>
              <a:t>Muhannad</a:t>
            </a:r>
            <a:r>
              <a:rPr lang="en-US" sz="3200" b="1" dirty="0">
                <a:solidFill>
                  <a:srgbClr val="9E0000"/>
                </a:solidFill>
                <a:latin typeface="Aharoni" pitchFamily="2" charset="-79"/>
                <a:ea typeface="Arial"/>
                <a:cs typeface="Aharoni" pitchFamily="2" charset="-79"/>
                <a:sym typeface="Arial"/>
              </a:rPr>
              <a:t> is a boy lives in Aswan He has swelling in the legs</a:t>
            </a:r>
            <a:r>
              <a:rPr lang="en-US" sz="3200" b="1" dirty="0">
                <a:solidFill>
                  <a:srgbClr val="9E0000"/>
                </a:solidFill>
                <a:latin typeface="Aharoni" pitchFamily="2" charset="-79"/>
                <a:cs typeface="Aharoni" pitchFamily="2" charset="-79"/>
              </a:rPr>
              <a:t> </a:t>
            </a:r>
            <a:r>
              <a:rPr lang="en-US" sz="3200" b="1" dirty="0">
                <a:solidFill>
                  <a:srgbClr val="9E0000"/>
                </a:solidFill>
                <a:latin typeface="Aharoni" pitchFamily="2" charset="-79"/>
                <a:ea typeface="Arial"/>
                <a:cs typeface="Aharoni" pitchFamily="2" charset="-79"/>
                <a:sym typeface="Arial"/>
              </a:rPr>
              <a:t>and around the eyes, , the </a:t>
            </a:r>
            <a:r>
              <a:rPr lang="en-US" sz="3200" b="1" dirty="0" err="1">
                <a:solidFill>
                  <a:srgbClr val="9E0000"/>
                </a:solidFill>
                <a:latin typeface="Aharoni" pitchFamily="2" charset="-79"/>
                <a:ea typeface="Arial"/>
                <a:cs typeface="Aharoni" pitchFamily="2" charset="-79"/>
                <a:sym typeface="Arial"/>
              </a:rPr>
              <a:t>colorof</a:t>
            </a:r>
            <a:r>
              <a:rPr lang="en-US" sz="3200" b="1" dirty="0">
                <a:solidFill>
                  <a:srgbClr val="9E0000"/>
                </a:solidFill>
                <a:latin typeface="Aharoni" pitchFamily="2" charset="-79"/>
                <a:ea typeface="Arial"/>
                <a:cs typeface="Aharoni" pitchFamily="2" charset="-79"/>
                <a:sym typeface="Arial"/>
              </a:rPr>
              <a:t> the skin has changed in</a:t>
            </a:r>
            <a:r>
              <a:rPr lang="en-US" sz="3200" b="1" dirty="0">
                <a:solidFill>
                  <a:srgbClr val="9E0000"/>
                </a:solidFill>
                <a:latin typeface="Aharoni" pitchFamily="2" charset="-79"/>
                <a:cs typeface="Aharoni" pitchFamily="2" charset="-79"/>
              </a:rPr>
              <a:t> </a:t>
            </a:r>
            <a:r>
              <a:rPr lang="en-US" sz="3200" b="1" dirty="0">
                <a:solidFill>
                  <a:srgbClr val="9E0000"/>
                </a:solidFill>
                <a:latin typeface="Aharoni" pitchFamily="2" charset="-79"/>
                <a:ea typeface="Arial"/>
                <a:cs typeface="Aharoni" pitchFamily="2" charset="-79"/>
                <a:sym typeface="Arial"/>
              </a:rPr>
              <a:t>some areas of the body , He suffers from heart disease</a:t>
            </a:r>
            <a:r>
              <a:rPr lang="en-US" sz="3200" b="1" dirty="0">
                <a:solidFill>
                  <a:schemeClr val="dk1"/>
                </a:solidFill>
                <a:latin typeface="Aharoni" pitchFamily="2" charset="-79"/>
                <a:ea typeface="Arial"/>
                <a:cs typeface="Aharoni" pitchFamily="2" charset="-79"/>
                <a:sym typeface="Arial"/>
              </a:rPr>
              <a:t>.</a:t>
            </a:r>
          </a:p>
          <a:p>
            <a:pPr marL="0" lvl="0" indent="0" algn="l">
              <a:spcBef>
                <a:spcPts val="0"/>
              </a:spcBef>
              <a:buNone/>
            </a:pPr>
            <a:endParaRPr lang="en-US" sz="3200" b="1" dirty="0">
              <a:solidFill>
                <a:schemeClr val="dk1"/>
              </a:solidFill>
              <a:latin typeface="Aharoni" pitchFamily="2" charset="-79"/>
              <a:ea typeface="Arial"/>
              <a:cs typeface="Aharoni" pitchFamily="2" charset="-79"/>
              <a:sym typeface="Arial"/>
            </a:endParaRPr>
          </a:p>
          <a:p>
            <a:pPr marL="0" lvl="0" indent="0" algn="l">
              <a:spcBef>
                <a:spcPts val="0"/>
              </a:spcBef>
              <a:buNone/>
            </a:pPr>
            <a:r>
              <a:rPr lang="en-US" sz="3200" b="1" dirty="0">
                <a:solidFill>
                  <a:schemeClr val="tx2">
                    <a:lumMod val="50000"/>
                  </a:schemeClr>
                </a:solidFill>
                <a:latin typeface="Aharoni" pitchFamily="2" charset="-79"/>
                <a:cs typeface="Aharoni" pitchFamily="2" charset="-79"/>
              </a:rPr>
              <a:t>Needs:  </a:t>
            </a:r>
            <a:r>
              <a:rPr lang="en-US" sz="3200" b="1" dirty="0">
                <a:solidFill>
                  <a:srgbClr val="9E0000"/>
                </a:solidFill>
                <a:latin typeface="Aharoni" pitchFamily="2" charset="-79"/>
                <a:cs typeface="Aharoni" pitchFamily="2" charset="-79"/>
              </a:rPr>
              <a:t>He suffers from heart disease and needs a heart transplant,</a:t>
            </a:r>
          </a:p>
          <a:p>
            <a:pPr marL="0" lvl="0" indent="0" algn="l">
              <a:spcBef>
                <a:spcPts val="0"/>
              </a:spcBef>
              <a:buSzPts val="1100"/>
              <a:buNone/>
            </a:pPr>
            <a:r>
              <a:rPr lang="en-US" sz="3200" b="1" dirty="0">
                <a:solidFill>
                  <a:srgbClr val="9E0000"/>
                </a:solidFill>
                <a:latin typeface="Aharoni" pitchFamily="2" charset="-79"/>
                <a:cs typeface="Aharoni" pitchFamily="2" charset="-79"/>
              </a:rPr>
              <a:t>but he is on the waiting list until there is a suitable donor.</a:t>
            </a:r>
          </a:p>
          <a:p>
            <a:pPr marL="0" lvl="0" indent="0" algn="l">
              <a:spcBef>
                <a:spcPts val="0"/>
              </a:spcBef>
              <a:buNone/>
            </a:pPr>
            <a:endParaRPr lang="en-US" sz="3200" b="1" dirty="0">
              <a:solidFill>
                <a:srgbClr val="9E0000"/>
              </a:solidFill>
              <a:latin typeface="Aharoni" pitchFamily="2" charset="-79"/>
              <a:cs typeface="Aharoni" pitchFamily="2" charset="-79"/>
            </a:endParaRPr>
          </a:p>
          <a:p>
            <a:pPr marL="0" lvl="0" indent="0" algn="l">
              <a:spcBef>
                <a:spcPts val="0"/>
              </a:spcBef>
              <a:buNone/>
            </a:pPr>
            <a:r>
              <a:rPr lang="en-US" sz="3200" b="1" dirty="0">
                <a:solidFill>
                  <a:schemeClr val="tx2">
                    <a:lumMod val="50000"/>
                  </a:schemeClr>
                </a:solidFill>
                <a:latin typeface="Aharoni" pitchFamily="2" charset="-79"/>
                <a:cs typeface="Aharoni" pitchFamily="2" charset="-79"/>
              </a:rPr>
              <a:t>Challenges: </a:t>
            </a:r>
            <a:r>
              <a:rPr lang="en-US" sz="3200" b="1" dirty="0">
                <a:solidFill>
                  <a:srgbClr val="9E0000"/>
                </a:solidFill>
                <a:latin typeface="Aharoni" pitchFamily="2" charset="-79"/>
                <a:cs typeface="Aharoni" pitchFamily="2" charset="-79"/>
              </a:rPr>
              <a:t>The inability to make effort or play, and it is possible to wait for a long time to find a donor and may suffer from health complications</a:t>
            </a:r>
          </a:p>
          <a:p>
            <a:pPr marL="0" lvl="0" indent="0" algn="l">
              <a:spcBef>
                <a:spcPts val="0"/>
              </a:spcBef>
              <a:buNone/>
            </a:pPr>
            <a:endParaRPr lang="en-US" sz="3200" b="1" dirty="0">
              <a:solidFill>
                <a:schemeClr val="dk1"/>
              </a:solidFill>
              <a:latin typeface="Aharoni" pitchFamily="2" charset="-79"/>
              <a:cs typeface="Aharoni" pitchFamily="2" charset="-79"/>
            </a:endParaRPr>
          </a:p>
          <a:p>
            <a:pPr marL="0" lvl="0" indent="0" algn="l">
              <a:spcBef>
                <a:spcPts val="0"/>
              </a:spcBef>
              <a:buNone/>
            </a:pPr>
            <a:r>
              <a:rPr lang="en-US" sz="3200" b="1" dirty="0">
                <a:solidFill>
                  <a:schemeClr val="tx2">
                    <a:lumMod val="50000"/>
                  </a:schemeClr>
                </a:solidFill>
                <a:latin typeface="Aharoni" pitchFamily="2" charset="-79"/>
                <a:cs typeface="Aharoni" pitchFamily="2" charset="-79"/>
              </a:rPr>
              <a:t>Opportunities</a:t>
            </a:r>
            <a:r>
              <a:rPr lang="en-US" sz="3200" b="1" dirty="0">
                <a:solidFill>
                  <a:srgbClr val="9E0000"/>
                </a:solidFill>
                <a:latin typeface="Aharoni" pitchFamily="2" charset="-79"/>
                <a:cs typeface="Aharoni" pitchFamily="2" charset="-79"/>
              </a:rPr>
              <a:t>: People who are on the waiting list to find a suitable heart can be implanted with an artificial heart to save them for as long as possible until a suitable heart is available and the operation is performed for the patient</a:t>
            </a:r>
          </a:p>
          <a:p>
            <a:pPr marL="0" lvl="0" indent="0" algn="l">
              <a:spcBef>
                <a:spcPts val="0"/>
              </a:spcBef>
              <a:buNone/>
            </a:pPr>
            <a:endParaRPr lang="en-US" sz="3200" b="1" dirty="0">
              <a:solidFill>
                <a:srgbClr val="C00000"/>
              </a:solidFill>
              <a:latin typeface="Aharoni" pitchFamily="2" charset="-79"/>
              <a:ea typeface="Arial"/>
              <a:cs typeface="Aharoni" pitchFamily="2" charset="-79"/>
              <a:sym typeface="Arial"/>
            </a:endParaRPr>
          </a:p>
          <a:p>
            <a:pPr algn="l"/>
            <a:endParaRPr lang="en-US" dirty="0"/>
          </a:p>
        </p:txBody>
      </p:sp>
      <p:sp>
        <p:nvSpPr>
          <p:cNvPr id="2" name="Title 1"/>
          <p:cNvSpPr>
            <a:spLocks noGrp="1"/>
          </p:cNvSpPr>
          <p:nvPr>
            <p:ph type="title"/>
          </p:nvPr>
        </p:nvSpPr>
        <p:spPr>
          <a:xfrm>
            <a:off x="904103" y="182751"/>
            <a:ext cx="8911687" cy="676656"/>
          </a:xfrm>
        </p:spPr>
        <p:txBody>
          <a:bodyPr>
            <a:normAutofit fontScale="90000"/>
          </a:bodyPr>
          <a:lstStyle/>
          <a:p>
            <a:r>
              <a:rPr lang="en-US" b="1" i="1" u="sng" dirty="0">
                <a:latin typeface="Aharoni" pitchFamily="2" charset="-79"/>
                <a:cs typeface="Aharoni" pitchFamily="2" charset="-79"/>
              </a:rPr>
              <a:t>Persona#</a:t>
            </a:r>
            <a:r>
              <a:rPr lang="en-US" sz="6000" b="1" i="1" u="sng" dirty="0">
                <a:latin typeface="Aharoni" pitchFamily="2" charset="-79"/>
                <a:cs typeface="Aharoni" pitchFamily="2" charset="-79"/>
              </a:rPr>
              <a:t>2</a:t>
            </a:r>
          </a:p>
        </p:txBody>
      </p:sp>
      <p:pic>
        <p:nvPicPr>
          <p:cNvPr id="5" name="Picture 4"/>
          <p:cNvPicPr>
            <a:picLocks noChangeAspect="1"/>
          </p:cNvPicPr>
          <p:nvPr/>
        </p:nvPicPr>
        <p:blipFill>
          <a:blip r:embed="rId2"/>
          <a:stretch>
            <a:fillRect/>
          </a:stretch>
        </p:blipFill>
        <p:spPr>
          <a:xfrm>
            <a:off x="10100554" y="521079"/>
            <a:ext cx="1402202" cy="1329043"/>
          </a:xfrm>
          <a:prstGeom prst="rect">
            <a:avLst/>
          </a:prstGeom>
        </p:spPr>
      </p:pic>
    </p:spTree>
    <p:extLst>
      <p:ext uri="{BB962C8B-B14F-4D97-AF65-F5344CB8AC3E}">
        <p14:creationId xmlns:p14="http://schemas.microsoft.com/office/powerpoint/2010/main" val="701169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7612" y="1487939"/>
            <a:ext cx="8915400" cy="4301363"/>
          </a:xfrm>
        </p:spPr>
        <p:txBody>
          <a:bodyPr>
            <a:normAutofit fontScale="25000" lnSpcReduction="20000"/>
          </a:bodyPr>
          <a:lstStyle/>
          <a:p>
            <a:pPr marL="203200" indent="0" algn="l">
              <a:spcBef>
                <a:spcPts val="640"/>
              </a:spcBef>
              <a:buSzPts val="3200"/>
              <a:buNone/>
            </a:pPr>
            <a:endParaRPr lang="en-US" b="1" u="sng" dirty="0"/>
          </a:p>
          <a:p>
            <a:pPr marL="203200" lvl="0" indent="0" algn="l">
              <a:spcBef>
                <a:spcPts val="640"/>
              </a:spcBef>
              <a:buSzPts val="3200"/>
              <a:buNone/>
            </a:pPr>
            <a:r>
              <a:rPr lang="en-US" sz="8000" b="1" dirty="0">
                <a:solidFill>
                  <a:srgbClr val="C00000"/>
                </a:solidFill>
                <a:latin typeface="Aharoni" pitchFamily="2" charset="-79"/>
                <a:cs typeface="Aharoni" pitchFamily="2" charset="-79"/>
              </a:rPr>
              <a:t>- </a:t>
            </a:r>
            <a:r>
              <a:rPr lang="en-US" sz="8000" b="1" dirty="0">
                <a:solidFill>
                  <a:srgbClr val="9E0000"/>
                </a:solidFill>
                <a:latin typeface="Aharoni" pitchFamily="2" charset="-79"/>
                <a:cs typeface="Aharoni" pitchFamily="2" charset="-79"/>
              </a:rPr>
              <a:t>For treatment Children from 8 year to 20 years old.</a:t>
            </a:r>
          </a:p>
          <a:p>
            <a:pPr marL="203200" lvl="0" indent="0" algn="l">
              <a:spcBef>
                <a:spcPts val="640"/>
              </a:spcBef>
              <a:buSzPts val="3200"/>
              <a:buNone/>
            </a:pPr>
            <a:r>
              <a:rPr lang="en-US" sz="8000" b="1" dirty="0">
                <a:solidFill>
                  <a:srgbClr val="9E0000"/>
                </a:solidFill>
                <a:latin typeface="Aharoni" pitchFamily="2" charset="-79"/>
                <a:cs typeface="Aharoni" pitchFamily="2" charset="-79"/>
              </a:rPr>
              <a:t> -  For Donation Adults from 25 year to 40.</a:t>
            </a:r>
            <a:endParaRPr lang="ar-EG" sz="8000" b="1" dirty="0">
              <a:solidFill>
                <a:srgbClr val="9E0000"/>
              </a:solidFill>
              <a:latin typeface="Aharoni" pitchFamily="2" charset="-79"/>
              <a:cs typeface="Calibri" panose="020F0502020204030204" pitchFamily="34" charset="0"/>
            </a:endParaRPr>
          </a:p>
          <a:p>
            <a:pPr marL="203200" lvl="0" indent="0" algn="l">
              <a:spcBef>
                <a:spcPts val="640"/>
              </a:spcBef>
              <a:buSzPts val="3200"/>
              <a:buNone/>
            </a:pPr>
            <a:r>
              <a:rPr lang="ar-EG" sz="8000" b="1" dirty="0">
                <a:solidFill>
                  <a:srgbClr val="9E0000"/>
                </a:solidFill>
                <a:latin typeface="Aharoni" pitchFamily="2" charset="-79"/>
                <a:cs typeface="Calibri" panose="020F0502020204030204" pitchFamily="34" charset="0"/>
              </a:rPr>
              <a:t> </a:t>
            </a:r>
            <a:r>
              <a:rPr lang="en-US" sz="8000" b="1" dirty="0">
                <a:solidFill>
                  <a:srgbClr val="9E0000"/>
                </a:solidFill>
                <a:latin typeface="Aharoni" pitchFamily="2" charset="-79"/>
                <a:cs typeface="Aharoni" pitchFamily="2" charset="-79"/>
              </a:rPr>
              <a:t> - For Helping by Money Institutions</a:t>
            </a:r>
            <a:r>
              <a:rPr lang="en-US" sz="8000" b="1" dirty="0">
                <a:solidFill>
                  <a:srgbClr val="9E0000"/>
                </a:solidFill>
                <a:latin typeface="Aharoni" pitchFamily="2" charset="-79"/>
                <a:cs typeface="Aharoni" pitchFamily="2" charset="-79"/>
                <a:sym typeface="Wingdings" panose="05000000000000000000" pitchFamily="2" charset="2"/>
              </a:rPr>
              <a:t> and organizations concerned with heart health   </a:t>
            </a:r>
            <a:endParaRPr lang="en-US" sz="8000" b="1" dirty="0">
              <a:solidFill>
                <a:srgbClr val="9E0000"/>
              </a:solidFill>
              <a:latin typeface="Aharoni" pitchFamily="2" charset="-79"/>
              <a:cs typeface="Aharoni" pitchFamily="2" charset="-79"/>
            </a:endParaRPr>
          </a:p>
          <a:p>
            <a:pPr marL="203200" lvl="0" indent="0" algn="l">
              <a:spcBef>
                <a:spcPts val="640"/>
              </a:spcBef>
              <a:buSzPts val="3200"/>
              <a:buNone/>
            </a:pPr>
            <a:endParaRPr lang="en-US" sz="8000" dirty="0">
              <a:solidFill>
                <a:srgbClr val="9E0000"/>
              </a:solidFill>
              <a:latin typeface="Aharoni" pitchFamily="2" charset="-79"/>
              <a:cs typeface="Aharoni" pitchFamily="2" charset="-79"/>
            </a:endParaRPr>
          </a:p>
          <a:p>
            <a:pPr marL="0" lvl="0" indent="0" algn="l">
              <a:spcBef>
                <a:spcPts val="640"/>
              </a:spcBef>
              <a:buSzPts val="3200"/>
              <a:buNone/>
            </a:pPr>
            <a:r>
              <a:rPr lang="en-US" sz="8000" b="1" dirty="0">
                <a:solidFill>
                  <a:schemeClr val="tx2">
                    <a:lumMod val="50000"/>
                  </a:schemeClr>
                </a:solidFill>
                <a:latin typeface="Aharoni" pitchFamily="2" charset="-79"/>
                <a:cs typeface="Aharoni" pitchFamily="2" charset="-79"/>
              </a:rPr>
              <a:t>-The activities that we make to understand the needs</a:t>
            </a:r>
          </a:p>
          <a:p>
            <a:pPr marL="0" lvl="0" indent="0" algn="l">
              <a:spcBef>
                <a:spcPts val="640"/>
              </a:spcBef>
              <a:buSzPts val="3200"/>
              <a:buNone/>
            </a:pPr>
            <a:endParaRPr lang="en-US" sz="8000" b="1" u="sng" dirty="0">
              <a:solidFill>
                <a:schemeClr val="tx1"/>
              </a:solidFill>
              <a:latin typeface="Aharoni" pitchFamily="2" charset="-79"/>
              <a:cs typeface="Aharoni" pitchFamily="2" charset="-79"/>
              <a:sym typeface="Wingdings" panose="05000000000000000000" pitchFamily="2" charset="2"/>
            </a:endParaRPr>
          </a:p>
          <a:p>
            <a:pPr marL="0" indent="0" algn="l">
              <a:buNone/>
            </a:pPr>
            <a:r>
              <a:rPr lang="en-US" sz="8000" b="1" dirty="0">
                <a:latin typeface="Aharoni" pitchFamily="2" charset="-79"/>
                <a:cs typeface="Aharoni" pitchFamily="2" charset="-79"/>
              </a:rPr>
              <a:t>         </a:t>
            </a:r>
            <a:r>
              <a:rPr lang="en-US" sz="8000" b="1" dirty="0">
                <a:solidFill>
                  <a:srgbClr val="9E0000"/>
                </a:solidFill>
                <a:latin typeface="Aharoni" pitchFamily="2" charset="-79"/>
                <a:cs typeface="Aharoni" pitchFamily="2" charset="-79"/>
              </a:rPr>
              <a:t>-</a:t>
            </a:r>
            <a:r>
              <a:rPr lang="en-US" sz="8000" b="1" dirty="0">
                <a:latin typeface="Aharoni" pitchFamily="2" charset="-79"/>
                <a:cs typeface="Aharoni" pitchFamily="2" charset="-79"/>
              </a:rPr>
              <a:t> </a:t>
            </a:r>
            <a:r>
              <a:rPr lang="en-US" sz="8000" b="1" dirty="0">
                <a:solidFill>
                  <a:srgbClr val="9E0000"/>
                </a:solidFill>
                <a:latin typeface="Aharoni" pitchFamily="2" charset="-79"/>
                <a:cs typeface="Aharoni" pitchFamily="2" charset="-79"/>
              </a:rPr>
              <a:t>A survey was made, and we uploaded it to social media. We asked some </a:t>
            </a:r>
          </a:p>
          <a:p>
            <a:pPr marL="0" indent="0" algn="l">
              <a:buNone/>
            </a:pPr>
            <a:r>
              <a:rPr lang="en-US" sz="8000" b="1" dirty="0">
                <a:solidFill>
                  <a:srgbClr val="9E0000"/>
                </a:solidFill>
                <a:latin typeface="Aharoni" pitchFamily="2" charset="-79"/>
                <a:cs typeface="Aharoni" pitchFamily="2" charset="-79"/>
              </a:rPr>
              <a:t>         - relatives and friends and collected people's opinions about the problem we</a:t>
            </a:r>
          </a:p>
          <a:p>
            <a:pPr marL="0" indent="0" algn="l">
              <a:buNone/>
            </a:pPr>
            <a:r>
              <a:rPr lang="en-US" sz="8000" b="1" dirty="0">
                <a:solidFill>
                  <a:srgbClr val="9E0000"/>
                </a:solidFill>
                <a:latin typeface="Aharoni" pitchFamily="2" charset="-79"/>
                <a:cs typeface="Aharoni" pitchFamily="2" charset="-79"/>
              </a:rPr>
              <a:t>         - are trying to solve and told them the solutions we want to solve the problem</a:t>
            </a:r>
          </a:p>
          <a:p>
            <a:pPr marL="0" indent="0" algn="l">
              <a:buNone/>
            </a:pPr>
            <a:r>
              <a:rPr lang="en-US" sz="8000" b="1" dirty="0">
                <a:solidFill>
                  <a:srgbClr val="9E0000"/>
                </a:solidFill>
                <a:latin typeface="Aharoni" pitchFamily="2" charset="-79"/>
                <a:cs typeface="Aharoni" pitchFamily="2" charset="-79"/>
              </a:rPr>
              <a:t>          with</a:t>
            </a:r>
            <a:r>
              <a:rPr lang="en-US" sz="1900" b="1" dirty="0">
                <a:latin typeface="Calibri" panose="020F0502020204030204" pitchFamily="34" charset="0"/>
                <a:cs typeface="Calibri" panose="020F0502020204030204" pitchFamily="34" charset="0"/>
              </a:rPr>
              <a:t>.</a:t>
            </a:r>
          </a:p>
        </p:txBody>
      </p:sp>
      <p:sp>
        <p:nvSpPr>
          <p:cNvPr id="2" name="Title 1"/>
          <p:cNvSpPr>
            <a:spLocks noGrp="1"/>
          </p:cNvSpPr>
          <p:nvPr>
            <p:ph type="title"/>
          </p:nvPr>
        </p:nvSpPr>
        <p:spPr>
          <a:xfrm>
            <a:off x="1491932" y="449610"/>
            <a:ext cx="8911687" cy="689535"/>
          </a:xfrm>
        </p:spPr>
        <p:txBody>
          <a:bodyPr>
            <a:normAutofit fontScale="90000"/>
          </a:bodyPr>
          <a:lstStyle/>
          <a:p>
            <a:pPr algn="ctr"/>
            <a:r>
              <a:rPr lang="en-US" b="1" i="1" u="sng" dirty="0">
                <a:latin typeface="Aharoni" pitchFamily="2" charset="-79"/>
                <a:cs typeface="Aharoni" pitchFamily="2" charset="-79"/>
              </a:rPr>
              <a:t>Empathy Field Work </a:t>
            </a:r>
          </a:p>
        </p:txBody>
      </p:sp>
    </p:spTree>
    <p:extLst>
      <p:ext uri="{BB962C8B-B14F-4D97-AF65-F5344CB8AC3E}">
        <p14:creationId xmlns:p14="http://schemas.microsoft.com/office/powerpoint/2010/main" val="21055119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9E0000"/>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33" name="Rectangle 32">
            <a:extLst>
              <a:ext uri="{FF2B5EF4-FFF2-40B4-BE49-F238E27FC236}">
                <a16:creationId xmlns:a16="http://schemas.microsoft.com/office/drawing/2014/main" id="{BF3D65BA-1C65-40FB-92EF-83951BDC1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id="{1416CB46-3396-A388-B021-542A219C3FD1}"/>
              </a:ext>
            </a:extLst>
          </p:cNvPr>
          <p:cNvPicPr>
            <a:picLocks noGrp="1" noChangeAspect="1"/>
          </p:cNvPicPr>
          <p:nvPr>
            <p:ph idx="1"/>
          </p:nvPr>
        </p:nvPicPr>
        <p:blipFill>
          <a:blip r:embed="rId2"/>
          <a:stretch>
            <a:fillRect/>
          </a:stretch>
        </p:blipFill>
        <p:spPr>
          <a:xfrm>
            <a:off x="594360" y="1295400"/>
            <a:ext cx="10728960" cy="5391559"/>
          </a:xfrm>
          <a:prstGeom prst="rect">
            <a:avLst/>
          </a:prstGeom>
        </p:spPr>
      </p:pic>
      <p:sp>
        <p:nvSpPr>
          <p:cNvPr id="2" name="Title 1"/>
          <p:cNvSpPr>
            <a:spLocks noGrp="1"/>
          </p:cNvSpPr>
          <p:nvPr>
            <p:ph type="title"/>
          </p:nvPr>
        </p:nvSpPr>
        <p:spPr>
          <a:xfrm>
            <a:off x="1844040" y="638175"/>
            <a:ext cx="7924800" cy="626746"/>
          </a:xfrm>
          <a:solidFill>
            <a:schemeClr val="accent2">
              <a:lumMod val="40000"/>
              <a:lumOff val="60000"/>
            </a:schemeClr>
          </a:solidFill>
        </p:spPr>
        <p:txBody>
          <a:bodyPr vert="horz" lIns="91440" tIns="45720" rIns="91440" bIns="45720" rtlCol="0" anchor="b">
            <a:normAutofit fontScale="90000"/>
          </a:bodyPr>
          <a:lstStyle/>
          <a:p>
            <a:pPr algn="ctr"/>
            <a:r>
              <a:rPr lang="en-US" sz="3600" u="sng" dirty="0">
                <a:solidFill>
                  <a:srgbClr val="C00000"/>
                </a:solidFill>
              </a:rPr>
              <a:t>Empathy Map </a:t>
            </a:r>
          </a:p>
        </p:txBody>
      </p:sp>
    </p:spTree>
    <p:extLst>
      <p:ext uri="{BB962C8B-B14F-4D97-AF65-F5344CB8AC3E}">
        <p14:creationId xmlns:p14="http://schemas.microsoft.com/office/powerpoint/2010/main" val="4184607758"/>
      </p:ext>
    </p:extLst>
  </p:cSld>
  <p:clrMapOvr>
    <a:masterClrMapping/>
  </p:clrMapOvr>
  <p:transition spd="slow">
    <p:wip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337</TotalTime>
  <Words>1199</Words>
  <Application>Microsoft Office PowerPoint</Application>
  <PresentationFormat>Widescreen</PresentationFormat>
  <Paragraphs>150</Paragraphs>
  <Slides>21</Slides>
  <Notes>0</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21</vt:i4>
      </vt:variant>
    </vt:vector>
  </HeadingPairs>
  <TitlesOfParts>
    <vt:vector size="34" baseType="lpstr">
      <vt:lpstr>Aharoni</vt:lpstr>
      <vt:lpstr>Aparajita</vt:lpstr>
      <vt:lpstr>Arial</vt:lpstr>
      <vt:lpstr>Arial Black</vt:lpstr>
      <vt:lpstr>Britannic Bold</vt:lpstr>
      <vt:lpstr>Calibri</vt:lpstr>
      <vt:lpstr>Lucida Sans Unicode</vt:lpstr>
      <vt:lpstr>Quattrocento Sans</vt:lpstr>
      <vt:lpstr>Verdana</vt:lpstr>
      <vt:lpstr>Wingdings</vt:lpstr>
      <vt:lpstr>Wingdings 2</vt:lpstr>
      <vt:lpstr>Wingdings 3</vt:lpstr>
      <vt:lpstr>Concourse</vt:lpstr>
      <vt:lpstr>PowerPoint Presentation</vt:lpstr>
      <vt:lpstr>Founder </vt:lpstr>
      <vt:lpstr>inspiration</vt:lpstr>
      <vt:lpstr>The problem</vt:lpstr>
      <vt:lpstr>Problem Statement Canvas</vt:lpstr>
      <vt:lpstr>Personas#1</vt:lpstr>
      <vt:lpstr>Persona#2</vt:lpstr>
      <vt:lpstr>Empathy Field Work </vt:lpstr>
      <vt:lpstr>Empathy Map </vt:lpstr>
      <vt:lpstr>Problem Definition </vt:lpstr>
      <vt:lpstr>How Might We…..?</vt:lpstr>
      <vt:lpstr>Selected Idea</vt:lpstr>
      <vt:lpstr>Technology Description</vt:lpstr>
      <vt:lpstr>Prototype</vt:lpstr>
      <vt:lpstr>PowerPoint Presentation</vt:lpstr>
      <vt:lpstr>Value Proposition</vt:lpstr>
      <vt:lpstr>competitors</vt:lpstr>
      <vt:lpstr>Cost Structure/Financial Projections</vt:lpstr>
      <vt:lpstr>Revenue Streams</vt:lpstr>
      <vt:lpstr>PowerPoint Presentation</vt:lpstr>
      <vt:lpstr>Pitching Closing Statement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aya mohamed</cp:lastModifiedBy>
  <cp:revision>75</cp:revision>
  <dcterms:created xsi:type="dcterms:W3CDTF">2022-09-05T01:23:10Z</dcterms:created>
  <dcterms:modified xsi:type="dcterms:W3CDTF">2022-09-05T13:07:16Z</dcterms:modified>
</cp:coreProperties>
</file>